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9.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08" r:id="rId2"/>
    <p:sldMasterId id="2147483716" r:id="rId3"/>
    <p:sldMasterId id="2147483718" r:id="rId4"/>
    <p:sldMasterId id="2147483721" r:id="rId5"/>
    <p:sldMasterId id="2147483733" r:id="rId6"/>
    <p:sldMasterId id="2147483735" r:id="rId7"/>
    <p:sldMasterId id="2147483738" r:id="rId8"/>
    <p:sldMasterId id="2147483750" r:id="rId9"/>
    <p:sldMasterId id="2147483752" r:id="rId10"/>
  </p:sldMasterIdLst>
  <p:notesMasterIdLst>
    <p:notesMasterId r:id="rId55"/>
  </p:notesMasterIdLst>
  <p:handoutMasterIdLst>
    <p:handoutMasterId r:id="rId56"/>
  </p:handoutMasterIdLst>
  <p:sldIdLst>
    <p:sldId id="422" r:id="rId11"/>
    <p:sldId id="395" r:id="rId12"/>
    <p:sldId id="396" r:id="rId13"/>
    <p:sldId id="397" r:id="rId14"/>
    <p:sldId id="447" r:id="rId15"/>
    <p:sldId id="398" r:id="rId16"/>
    <p:sldId id="400" r:id="rId17"/>
    <p:sldId id="448" r:id="rId18"/>
    <p:sldId id="423" r:id="rId19"/>
    <p:sldId id="402" r:id="rId20"/>
    <p:sldId id="449" r:id="rId21"/>
    <p:sldId id="404" r:id="rId22"/>
    <p:sldId id="450" r:id="rId23"/>
    <p:sldId id="429" r:id="rId24"/>
    <p:sldId id="458" r:id="rId25"/>
    <p:sldId id="459" r:id="rId26"/>
    <p:sldId id="460" r:id="rId27"/>
    <p:sldId id="461" r:id="rId28"/>
    <p:sldId id="462" r:id="rId29"/>
    <p:sldId id="451" r:id="rId30"/>
    <p:sldId id="452" r:id="rId31"/>
    <p:sldId id="410" r:id="rId32"/>
    <p:sldId id="453" r:id="rId33"/>
    <p:sldId id="454" r:id="rId34"/>
    <p:sldId id="463" r:id="rId35"/>
    <p:sldId id="446" r:id="rId36"/>
    <p:sldId id="415" r:id="rId37"/>
    <p:sldId id="435" r:id="rId38"/>
    <p:sldId id="456" r:id="rId39"/>
    <p:sldId id="457" r:id="rId40"/>
    <p:sldId id="438" r:id="rId41"/>
    <p:sldId id="441" r:id="rId42"/>
    <p:sldId id="442" r:id="rId43"/>
    <p:sldId id="443" r:id="rId44"/>
    <p:sldId id="444" r:id="rId45"/>
    <p:sldId id="439" r:id="rId46"/>
    <p:sldId id="418" r:id="rId47"/>
    <p:sldId id="430" r:id="rId48"/>
    <p:sldId id="419" r:id="rId49"/>
    <p:sldId id="420" r:id="rId50"/>
    <p:sldId id="431" r:id="rId51"/>
    <p:sldId id="445" r:id="rId52"/>
    <p:sldId id="433" r:id="rId53"/>
    <p:sldId id="434" r:id="rId54"/>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a:srgbClr val="000066"/>
    <a:srgbClr val="96CEF4"/>
    <a:srgbClr val="96C3F4"/>
    <a:srgbClr val="003366"/>
    <a:srgbClr val="0000FF"/>
    <a:srgbClr val="4D4D4D"/>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4" autoAdjust="0"/>
    <p:restoredTop sz="81674" autoAdjust="0"/>
  </p:normalViewPr>
  <p:slideViewPr>
    <p:cSldViewPr>
      <p:cViewPr varScale="1">
        <p:scale>
          <a:sx n="99" d="100"/>
          <a:sy n="99" d="100"/>
        </p:scale>
        <p:origin x="-1590" y="-102"/>
      </p:cViewPr>
      <p:guideLst>
        <p:guide orient="horz" pos="2160"/>
        <p:guide pos="2880"/>
      </p:guideLst>
    </p:cSldViewPr>
  </p:slideViewPr>
  <p:outlineViewPr>
    <p:cViewPr>
      <p:scale>
        <a:sx n="33" d="100"/>
        <a:sy n="33" d="100"/>
      </p:scale>
      <p:origin x="48" y="929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4" d="100"/>
          <a:sy n="64" d="100"/>
        </p:scale>
        <p:origin x="-2322"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presProps" Target="presProps.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149"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algn="r" defTabSz="957263">
              <a:defRPr sz="1300"/>
            </a:lvl1pPr>
          </a:lstStyle>
          <a:p>
            <a:fld id="{02187822-4958-4C8A-9CC8-C2047F71D11A}" type="slidenum">
              <a:rPr lang="en-US"/>
              <a:pPr/>
              <a:t>‹#›</a:t>
            </a:fld>
            <a:endParaRPr lang="en-US"/>
          </a:p>
        </p:txBody>
      </p:sp>
    </p:spTree>
    <p:extLst>
      <p:ext uri="{BB962C8B-B14F-4D97-AF65-F5344CB8AC3E}">
        <p14:creationId xmlns:p14="http://schemas.microsoft.com/office/powerpoint/2010/main" val="17006363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2" name="Rectangle 4"/>
          <p:cNvSpPr>
            <a:spLocks noGrp="1" noRot="1" noChangeAspect="1" noChangeArrowheads="1" noTextEdit="1"/>
          </p:cNvSpPr>
          <p:nvPr>
            <p:ph type="sldImg" idx="2"/>
          </p:nvPr>
        </p:nvSpPr>
        <p:spPr bwMode="auto">
          <a:xfrm>
            <a:off x="1622425" y="314325"/>
            <a:ext cx="3987800" cy="2990850"/>
          </a:xfrm>
          <a:prstGeom prst="rect">
            <a:avLst/>
          </a:prstGeom>
          <a:noFill/>
          <a:ln w="9525">
            <a:solidFill>
              <a:srgbClr val="000000"/>
            </a:solidFill>
            <a:miter lim="800000"/>
            <a:headEnd/>
            <a:tailEnd/>
          </a:ln>
          <a:effectLst/>
        </p:spPr>
      </p:sp>
      <p:sp>
        <p:nvSpPr>
          <p:cNvPr id="68613" name="Rectangle 5"/>
          <p:cNvSpPr>
            <a:spLocks noGrp="1" noChangeArrowheads="1"/>
          </p:cNvSpPr>
          <p:nvPr>
            <p:ph type="body" sz="quarter" idx="3"/>
          </p:nvPr>
        </p:nvSpPr>
        <p:spPr bwMode="auto">
          <a:xfrm>
            <a:off x="325438" y="3386138"/>
            <a:ext cx="6664325" cy="5978525"/>
          </a:xfrm>
          <a:prstGeom prst="rect">
            <a:avLst/>
          </a:prstGeom>
          <a:noFill/>
          <a:ln w="9525">
            <a:noFill/>
            <a:miter lim="800000"/>
            <a:headEnd/>
            <a:tailEnd/>
          </a:ln>
          <a:effectLst/>
        </p:spPr>
        <p:txBody>
          <a:bodyPr vert="horz" wrap="square" lIns="95747" tIns="47873" rIns="95747" bIns="4787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87755859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000" kern="1200">
        <a:solidFill>
          <a:schemeClr val="tx1"/>
        </a:solidFill>
        <a:latin typeface="Arial" charset="0"/>
        <a:ea typeface="+mn-ea"/>
        <a:cs typeface="Arial" charset="0"/>
      </a:defRPr>
    </a:lvl1pPr>
    <a:lvl2pPr marL="457200" algn="l" rtl="0" fontAlgn="base">
      <a:spcBef>
        <a:spcPct val="30000"/>
      </a:spcBef>
      <a:spcAft>
        <a:spcPct val="0"/>
      </a:spcAft>
      <a:defRPr sz="1000" kern="1200">
        <a:solidFill>
          <a:schemeClr val="tx1"/>
        </a:solidFill>
        <a:latin typeface="Arial" charset="0"/>
        <a:ea typeface="+mn-ea"/>
        <a:cs typeface="Arial" charset="0"/>
      </a:defRPr>
    </a:lvl2pPr>
    <a:lvl3pPr marL="914400" algn="l" rtl="0" fontAlgn="base">
      <a:spcBef>
        <a:spcPct val="30000"/>
      </a:spcBef>
      <a:spcAft>
        <a:spcPct val="0"/>
      </a:spcAft>
      <a:defRPr sz="1000" kern="1200">
        <a:solidFill>
          <a:schemeClr val="tx1"/>
        </a:solidFill>
        <a:latin typeface="Arial" charset="0"/>
        <a:ea typeface="+mn-ea"/>
        <a:cs typeface="Arial" charset="0"/>
      </a:defRPr>
    </a:lvl3pPr>
    <a:lvl4pPr marL="1371600" algn="l" rtl="0" fontAlgn="base">
      <a:spcBef>
        <a:spcPct val="30000"/>
      </a:spcBef>
      <a:spcAft>
        <a:spcPct val="0"/>
      </a:spcAft>
      <a:defRPr sz="1000" kern="1200">
        <a:solidFill>
          <a:schemeClr val="tx1"/>
        </a:solidFill>
        <a:latin typeface="Arial" charset="0"/>
        <a:ea typeface="+mn-ea"/>
        <a:cs typeface="Arial" charset="0"/>
      </a:defRPr>
    </a:lvl4pPr>
    <a:lvl5pPr marL="1828800" algn="l" rtl="0" fontAlgn="base">
      <a:spcBef>
        <a:spcPct val="30000"/>
      </a:spcBef>
      <a:spcAft>
        <a:spcPct val="0"/>
      </a:spcAft>
      <a:defRPr sz="10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Arial" charset="0"/>
                <a:ea typeface="ヒラギノ角ゴ Pro W3" pitchFamily="1" charset="-128"/>
              </a:defRPr>
            </a:lvl1pPr>
            <a:lvl2pPr marL="785372" indent="-302066" eaLnBrk="0" hangingPunct="0">
              <a:defRPr sz="2500">
                <a:solidFill>
                  <a:schemeClr val="tx1"/>
                </a:solidFill>
                <a:latin typeface="Arial" charset="0"/>
                <a:ea typeface="ヒラギノ角ゴ Pro W3" pitchFamily="1" charset="-128"/>
              </a:defRPr>
            </a:lvl2pPr>
            <a:lvl3pPr marL="1208265" indent="-241653" eaLnBrk="0" hangingPunct="0">
              <a:defRPr sz="2500">
                <a:solidFill>
                  <a:schemeClr val="tx1"/>
                </a:solidFill>
                <a:latin typeface="Arial" charset="0"/>
                <a:ea typeface="ヒラギノ角ゴ Pro W3" pitchFamily="1" charset="-128"/>
              </a:defRPr>
            </a:lvl3pPr>
            <a:lvl4pPr marL="1691571" indent="-241653" eaLnBrk="0" hangingPunct="0">
              <a:defRPr sz="2500">
                <a:solidFill>
                  <a:schemeClr val="tx1"/>
                </a:solidFill>
                <a:latin typeface="Arial" charset="0"/>
                <a:ea typeface="ヒラギノ角ゴ Pro W3" pitchFamily="1" charset="-128"/>
              </a:defRPr>
            </a:lvl4pPr>
            <a:lvl5pPr marL="2174878" indent="-241653" eaLnBrk="0" hangingPunct="0">
              <a:defRPr sz="2500">
                <a:solidFill>
                  <a:schemeClr val="tx1"/>
                </a:solidFill>
                <a:latin typeface="Arial" charset="0"/>
                <a:ea typeface="ヒラギノ角ゴ Pro W3" pitchFamily="1" charset="-128"/>
              </a:defRPr>
            </a:lvl5pPr>
            <a:lvl6pPr marL="2658184" indent="-241653" eaLnBrk="0" fontAlgn="base" hangingPunct="0">
              <a:spcBef>
                <a:spcPct val="20000"/>
              </a:spcBef>
              <a:spcAft>
                <a:spcPct val="0"/>
              </a:spcAft>
              <a:defRPr sz="2500">
                <a:solidFill>
                  <a:schemeClr val="tx1"/>
                </a:solidFill>
                <a:latin typeface="Arial" charset="0"/>
                <a:ea typeface="ヒラギノ角ゴ Pro W3" pitchFamily="1" charset="-128"/>
              </a:defRPr>
            </a:lvl6pPr>
            <a:lvl7pPr marL="3141490" indent="-241653" eaLnBrk="0" fontAlgn="base" hangingPunct="0">
              <a:spcBef>
                <a:spcPct val="20000"/>
              </a:spcBef>
              <a:spcAft>
                <a:spcPct val="0"/>
              </a:spcAft>
              <a:defRPr sz="2500">
                <a:solidFill>
                  <a:schemeClr val="tx1"/>
                </a:solidFill>
                <a:latin typeface="Arial" charset="0"/>
                <a:ea typeface="ヒラギノ角ゴ Pro W3" pitchFamily="1" charset="-128"/>
              </a:defRPr>
            </a:lvl7pPr>
            <a:lvl8pPr marL="3624796" indent="-241653" eaLnBrk="0" fontAlgn="base" hangingPunct="0">
              <a:spcBef>
                <a:spcPct val="20000"/>
              </a:spcBef>
              <a:spcAft>
                <a:spcPct val="0"/>
              </a:spcAft>
              <a:defRPr sz="2500">
                <a:solidFill>
                  <a:schemeClr val="tx1"/>
                </a:solidFill>
                <a:latin typeface="Arial" charset="0"/>
                <a:ea typeface="ヒラギノ角ゴ Pro W3" pitchFamily="1" charset="-128"/>
              </a:defRPr>
            </a:lvl8pPr>
            <a:lvl9pPr marL="4108102" indent="-241653" eaLnBrk="0" fontAlgn="base" hangingPunct="0">
              <a:spcBef>
                <a:spcPct val="20000"/>
              </a:spcBef>
              <a:spcAft>
                <a:spcPct val="0"/>
              </a:spcAft>
              <a:defRPr sz="2500">
                <a:solidFill>
                  <a:schemeClr val="tx1"/>
                </a:solidFill>
                <a:latin typeface="Arial" charset="0"/>
                <a:ea typeface="ヒラギノ角ゴ Pro W3" pitchFamily="1" charset="-128"/>
              </a:defRPr>
            </a:lvl9pPr>
          </a:lstStyle>
          <a:p>
            <a:fld id="{4E942D92-069F-42B7-9D66-AB47E1159513}" type="slidenum">
              <a:rPr lang="en-US" sz="1300"/>
              <a:pPr/>
              <a:t>1</a:t>
            </a:fld>
            <a:endParaRPr lang="en-US" sz="13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Yellowfin</a:t>
            </a:r>
            <a:r>
              <a:rPr lang="en-US" baseline="0" dirty="0" smtClean="0"/>
              <a:t> sole abundance measured at numerous sampling stations…abundance averaged over time with error because abundance varies across stations</a:t>
            </a:r>
          </a:p>
          <a:p>
            <a:pPr eaLnBrk="1" hangingPunct="1"/>
            <a:r>
              <a:rPr lang="en-US" baseline="0" dirty="0" smtClean="0"/>
              <a:t>Different techniques required for different habitats</a:t>
            </a:r>
            <a:endParaRPr lang="en-US" dirty="0" smtClean="0"/>
          </a:p>
        </p:txBody>
      </p:sp>
    </p:spTree>
    <p:extLst>
      <p:ext uri="{BB962C8B-B14F-4D97-AF65-F5344CB8AC3E}">
        <p14:creationId xmlns:p14="http://schemas.microsoft.com/office/powerpoint/2010/main" val="978928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118CAEC0-41B7-4B7A-B0E2-B5D535332ECF}" type="slidenum">
              <a:rPr lang="en-US" smtClean="0"/>
              <a:pPr/>
              <a:t>12</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normAutofit/>
          </a:bodyPr>
          <a:lstStyle/>
          <a:p>
            <a:r>
              <a:rPr lang="en-US" dirty="0" smtClean="0">
                <a:latin typeface="Arial" pitchFamily="34" charset="0"/>
                <a:ea typeface="ヒラギノ角ゴ Pro W3"/>
                <a:cs typeface="ヒラギノ角ゴ Pro W3"/>
              </a:rPr>
              <a:t>AST is invested in developing automated </a:t>
            </a:r>
            <a:r>
              <a:rPr lang="en-US" b="1" dirty="0" smtClean="0">
                <a:latin typeface="Arial" pitchFamily="34" charset="0"/>
                <a:ea typeface="ヒラギノ角ゴ Pro W3"/>
                <a:cs typeface="ヒラギノ角ゴ Pro W3"/>
              </a:rPr>
              <a:t>optical recognition software </a:t>
            </a:r>
            <a:r>
              <a:rPr lang="en-US" dirty="0" smtClean="0">
                <a:latin typeface="Arial" pitchFamily="34" charset="0"/>
                <a:ea typeface="ヒラギノ角ゴ Pro W3"/>
                <a:cs typeface="ヒラギノ角ゴ Pro W3"/>
              </a:rPr>
              <a:t>for improving </a:t>
            </a:r>
            <a:r>
              <a:rPr lang="en-US" b="1" dirty="0" smtClean="0">
                <a:latin typeface="Arial" pitchFamily="34" charset="0"/>
                <a:ea typeface="ヒラギノ角ゴ Pro W3"/>
                <a:cs typeface="ヒラギノ角ゴ Pro W3"/>
              </a:rPr>
              <a:t>processing efficiency </a:t>
            </a:r>
            <a:r>
              <a:rPr lang="en-US" dirty="0" smtClean="0">
                <a:latin typeface="Arial" pitchFamily="34" charset="0"/>
                <a:ea typeface="ヒラギノ角ゴ Pro W3"/>
                <a:cs typeface="ヒラギノ角ゴ Pro W3"/>
              </a:rPr>
              <a:t>required for next generation surveys.</a:t>
            </a:r>
          </a:p>
          <a:p>
            <a:r>
              <a:rPr lang="en-US" dirty="0" smtClean="0">
                <a:latin typeface="Arial" pitchFamily="34" charset="0"/>
                <a:ea typeface="ヒラギノ角ゴ Pro W3"/>
                <a:cs typeface="ヒラギノ角ゴ Pro W3"/>
              </a:rPr>
              <a:t>The ‘next generation’ NE optical scallop survey will be fully implemented in FY12.</a:t>
            </a:r>
          </a:p>
          <a:p>
            <a:r>
              <a:rPr lang="en-US" dirty="0" smtClean="0">
                <a:latin typeface="Arial" pitchFamily="34" charset="0"/>
                <a:ea typeface="ヒラギノ角ゴ Pro W3"/>
                <a:cs typeface="ヒラギノ角ゴ Pro W3"/>
              </a:rPr>
              <a:t>This is a good example of AST funded projects that eventually become fully implemented ‘next generation’ surveys to improve stock assessments.</a:t>
            </a:r>
          </a:p>
          <a:p>
            <a:r>
              <a:rPr lang="en-US" dirty="0" smtClean="0">
                <a:latin typeface="Arial" pitchFamily="34" charset="0"/>
                <a:ea typeface="ヒラギノ角ゴ Pro W3"/>
                <a:cs typeface="ヒラギノ角ゴ Pro W3"/>
              </a:rPr>
              <a:t>Extra time required to process images, so automating</a:t>
            </a:r>
            <a:r>
              <a:rPr lang="en-US" baseline="0" dirty="0" smtClean="0">
                <a:latin typeface="Arial" pitchFamily="34" charset="0"/>
                <a:ea typeface="ヒラギノ角ゴ Pro W3"/>
                <a:cs typeface="ヒラギノ角ゴ Pro W3"/>
              </a:rPr>
              <a:t> this process is being considered</a:t>
            </a:r>
            <a:endParaRPr lang="en-US" dirty="0" smtClean="0">
              <a:latin typeface="Arial" pitchFamily="34" charset="0"/>
              <a:ea typeface="ヒラギノ角ゴ Pro W3"/>
              <a:cs typeface="ヒラギノ角ゴ Pro W3"/>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118CAEC0-41B7-4B7A-B0E2-B5D535332ECF}" type="slidenum">
              <a:rPr lang="en-US" smtClean="0"/>
              <a:pPr/>
              <a:t>13</a:t>
            </a:fld>
            <a:endParaRPr lang="en-US"/>
          </a:p>
        </p:txBody>
      </p:sp>
      <p:sp>
        <p:nvSpPr>
          <p:cNvPr id="6" name="Slide Image Placeholder 5"/>
          <p:cNvSpPr>
            <a:spLocks noGrp="1" noRot="1" noChangeAspect="1"/>
          </p:cNvSpPr>
          <p:nvPr>
            <p:ph type="sldImg"/>
          </p:nvPr>
        </p:nvSpPr>
        <p:spPr/>
      </p:sp>
      <p:sp>
        <p:nvSpPr>
          <p:cNvPr id="7" name="Notes Placeholder 6"/>
          <p:cNvSpPr>
            <a:spLocks noGrp="1"/>
          </p:cNvSpPr>
          <p:nvPr>
            <p:ph type="body" idx="1"/>
          </p:nvPr>
        </p:nvSpPr>
        <p:spPr/>
        <p:txBody>
          <a:bodyPr>
            <a:normAutofit/>
          </a:bodyPr>
          <a:lstStyle/>
          <a:p>
            <a:pPr eaLnBrk="1" hangingPunct="1"/>
            <a:r>
              <a:rPr lang="en-US" dirty="0" smtClean="0"/>
              <a:t>Range of fish biology is broad…diverse characteristics</a:t>
            </a:r>
            <a:r>
              <a:rPr lang="en-US" baseline="0" dirty="0" smtClean="0"/>
              <a:t> that need to be considered when determining harvest control rules</a:t>
            </a:r>
            <a:endParaRPr lang="en-US" dirty="0" smtClean="0"/>
          </a:p>
          <a:p>
            <a:pPr eaLnBrk="1" hangingPunct="1"/>
            <a:r>
              <a:rPr lang="en-US" dirty="0" smtClean="0"/>
              <a:t>Pacific ocean perch mature at age 10 years</a:t>
            </a:r>
          </a:p>
          <a:p>
            <a:pPr eaLnBrk="1" hangingPunct="1"/>
            <a:r>
              <a:rPr lang="en-US" dirty="0" smtClean="0"/>
              <a:t>Atlantic cod at age 2 or 3</a:t>
            </a:r>
          </a:p>
          <a:p>
            <a:pPr eaLnBrk="1" hangingPunct="1"/>
            <a:r>
              <a:rPr lang="en-US" dirty="0" smtClean="0"/>
              <a:t>Black sea bass are female when young, then change to male by age 7, so fish too hard and get no males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Environment is key factor, but measuring</a:t>
            </a:r>
            <a:r>
              <a:rPr lang="en-US" baseline="0" dirty="0" smtClean="0"/>
              <a:t> these effects can be difficult. </a:t>
            </a:r>
          </a:p>
          <a:p>
            <a:r>
              <a:rPr lang="en-US" baseline="0" dirty="0" smtClean="0"/>
              <a:t>We measure the consequences of the change, but often cannot predict how environmental changes will affect the stock</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lstStyle/>
          <a:p>
            <a:pPr fontAlgn="auto">
              <a:spcAft>
                <a:spcPts val="0"/>
              </a:spcAft>
              <a:buFont typeface="Arial"/>
              <a:buChar char="•"/>
              <a:defRPr/>
            </a:pPr>
            <a:r>
              <a:rPr lang="en-US" sz="1200" dirty="0"/>
              <a:t>Mathematics are used to develop models of fish stock dynamics</a:t>
            </a:r>
          </a:p>
          <a:p>
            <a:pPr fontAlgn="auto">
              <a:spcAft>
                <a:spcPts val="0"/>
              </a:spcAft>
              <a:buFont typeface="Arial"/>
              <a:buChar char="•"/>
              <a:defRPr/>
            </a:pPr>
            <a:r>
              <a:rPr lang="en-US" sz="1200" dirty="0"/>
              <a:t>Statistics are used to estimate the demographic parameters of the model and determine effects of historical fishing</a:t>
            </a:r>
          </a:p>
          <a:p>
            <a:pPr fontAlgn="auto">
              <a:spcAft>
                <a:spcPts val="0"/>
              </a:spcAft>
              <a:buFont typeface="Arial"/>
              <a:buChar char="•"/>
              <a:defRPr/>
            </a:pPr>
            <a:r>
              <a:rPr lang="en-US" sz="1200" dirty="0"/>
              <a:t>The model is used to forecast future stock dynamics and identify harvest levels that are sustainable</a:t>
            </a:r>
          </a:p>
          <a:p>
            <a:pPr fontAlgn="auto">
              <a:spcAft>
                <a:spcPts val="0"/>
              </a:spcAft>
              <a:buFont typeface="Arial"/>
              <a:buChar char="•"/>
              <a:defRPr/>
            </a:pPr>
            <a:r>
              <a:rPr lang="en-US" sz="1200" dirty="0"/>
              <a:t>Statistical estimation and forecasting are complex processes that require highly specialized experts</a:t>
            </a:r>
          </a:p>
          <a:p>
            <a:pPr fontAlgn="auto">
              <a:spcAft>
                <a:spcPts val="0"/>
              </a:spcAft>
              <a:buFont typeface="Arial"/>
              <a:buChar char="•"/>
              <a:defRPr/>
            </a:pPr>
            <a:r>
              <a:rPr lang="en-US" sz="1200" dirty="0"/>
              <a:t>Stock assessments are not surveys, but data from surveys and catch monitoring are necessary to conduct </a:t>
            </a:r>
            <a:r>
              <a:rPr lang="en-US" sz="1200" dirty="0" smtClean="0"/>
              <a:t>assessments</a:t>
            </a:r>
          </a:p>
          <a:p>
            <a:pPr fontAlgn="auto">
              <a:spcAft>
                <a:spcPts val="0"/>
              </a:spcAft>
              <a:buFont typeface="Arial"/>
              <a:buChar char="•"/>
              <a:defRPr/>
            </a:pPr>
            <a:endParaRPr lang="en-US" sz="1200" dirty="0" smtClean="0"/>
          </a:p>
          <a:p>
            <a:pPr fontAlgn="auto">
              <a:spcAft>
                <a:spcPts val="0"/>
              </a:spcAft>
              <a:buFont typeface="Arial"/>
              <a:buChar char="•"/>
              <a:defRPr/>
            </a:pPr>
            <a:r>
              <a:rPr lang="en-US" sz="1200" dirty="0" smtClean="0"/>
              <a:t>Input: catch &amp; relative abundance over time</a:t>
            </a:r>
          </a:p>
          <a:p>
            <a:pPr fontAlgn="auto">
              <a:spcAft>
                <a:spcPts val="0"/>
              </a:spcAft>
              <a:buFont typeface="Arial"/>
              <a:buChar char="•"/>
              <a:defRPr/>
            </a:pPr>
            <a:r>
              <a:rPr lang="en-US" sz="1200" dirty="0" smtClean="0"/>
              <a:t>How large must the population have been,</a:t>
            </a:r>
          </a:p>
          <a:p>
            <a:pPr fontAlgn="auto">
              <a:spcAft>
                <a:spcPts val="0"/>
              </a:spcAft>
              <a:buFont typeface="Arial"/>
              <a:buChar char="•"/>
              <a:defRPr/>
            </a:pPr>
            <a:r>
              <a:rPr lang="en-US" sz="1200" dirty="0" smtClean="0"/>
              <a:t>in order to have exhibited the observed trend in relative abundance over time,</a:t>
            </a:r>
          </a:p>
          <a:p>
            <a:pPr fontAlgn="auto">
              <a:spcAft>
                <a:spcPts val="0"/>
              </a:spcAft>
              <a:buFont typeface="Arial"/>
              <a:buChar char="•"/>
              <a:defRPr/>
            </a:pPr>
            <a:r>
              <a:rPr lang="en-US" sz="1200" dirty="0" smtClean="0"/>
              <a:t>while the observed amount of catch was removed?</a:t>
            </a:r>
          </a:p>
          <a:p>
            <a:pPr fontAlgn="auto">
              <a:spcAft>
                <a:spcPts val="0"/>
              </a:spcAft>
              <a:buFont typeface="Arial"/>
              <a:buChar char="•"/>
              <a:defRPr/>
            </a:pPr>
            <a:r>
              <a:rPr lang="en-US" sz="1200" dirty="0" smtClean="0"/>
              <a:t>If observed decline was steep, then catch must have removed a large fraction of the stock.  So stock is small and fishing mortality is high.</a:t>
            </a:r>
          </a:p>
          <a:p>
            <a:pPr fontAlgn="auto">
              <a:spcAft>
                <a:spcPts val="0"/>
              </a:spcAft>
              <a:buFont typeface="Arial"/>
              <a:buChar char="•"/>
              <a:defRPr/>
            </a:pPr>
            <a:r>
              <a:rPr lang="en-US" sz="1200" dirty="0" smtClean="0"/>
              <a:t>Contrast helps calibrate population model</a:t>
            </a:r>
          </a:p>
          <a:p>
            <a:pPr fontAlgn="auto">
              <a:spcAft>
                <a:spcPts val="0"/>
              </a:spcAft>
              <a:buFont typeface="Arial"/>
              <a:buChar char="•"/>
              <a:defRPr/>
            </a:pPr>
            <a:endParaRPr lang="en-US" sz="1200" dirty="0"/>
          </a:p>
          <a:p>
            <a:pPr fontAlgn="auto">
              <a:spcBef>
                <a:spcPts val="0"/>
              </a:spcBef>
              <a:spcAft>
                <a:spcPts val="0"/>
              </a:spcAft>
              <a:defRPr/>
            </a:pPr>
            <a:endParaRPr lang="en-US" dirty="0"/>
          </a:p>
        </p:txBody>
      </p:sp>
      <p:sp>
        <p:nvSpPr>
          <p:cNvPr id="21507" name="Slide Number Placeholder 3"/>
          <p:cNvSpPr>
            <a:spLocks noGrp="1"/>
          </p:cNvSpPr>
          <p:nvPr>
            <p:ph type="sldNum" sz="quarter" idx="5"/>
          </p:nvPr>
        </p:nvSpPr>
        <p:spPr bwMode="auto">
          <a:xfrm>
            <a:off x="4143064" y="9120156"/>
            <a:ext cx="3170475" cy="479403"/>
          </a:xfrm>
          <a:prstGeom prst="rect">
            <a:avLst/>
          </a:prstGeom>
          <a:noFill/>
          <a:ln>
            <a:miter lim="800000"/>
            <a:headEnd/>
            <a:tailEnd/>
          </a:ln>
        </p:spPr>
        <p:txBody>
          <a:bodyPr wrap="square" lIns="95079" tIns="47540" rIns="95079" bIns="47540" numCol="1" anchorCtr="0" compatLnSpc="1">
            <a:prstTxWarp prst="textNoShape">
              <a:avLst/>
            </a:prstTxWarp>
          </a:bodyPr>
          <a:lstStyle/>
          <a:p>
            <a:pPr fontAlgn="base">
              <a:spcBef>
                <a:spcPct val="0"/>
              </a:spcBef>
              <a:spcAft>
                <a:spcPct val="0"/>
              </a:spcAft>
            </a:pPr>
            <a:fld id="{3FA11F38-A3D5-4CDC-9AB7-94AB3D686300}" type="slidenum">
              <a:rPr lang="en-US">
                <a:cs typeface="Arial" charset="0"/>
              </a:rPr>
              <a:pPr fontAlgn="base">
                <a:spcBef>
                  <a:spcPct val="0"/>
                </a:spcBef>
                <a:spcAft>
                  <a:spcPct val="0"/>
                </a:spcAft>
              </a:pPr>
              <a:t>15</a:t>
            </a:fld>
            <a:endParaRPr lang="en-US">
              <a:cs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scientific basis for sustainable harvest of fisheries?</a:t>
            </a:r>
          </a:p>
          <a:p>
            <a:r>
              <a:rPr lang="en-US" dirty="0" smtClean="0"/>
              <a:t>Let’s start with an example closer to home.</a:t>
            </a:r>
          </a:p>
          <a:p>
            <a:r>
              <a:rPr lang="en-US" dirty="0" smtClean="0"/>
              <a:t>At the right is a fallow meadow.  No mowing, tall grass, no clippings, happy ecosystem</a:t>
            </a:r>
          </a:p>
          <a:p>
            <a:r>
              <a:rPr lang="en-US" dirty="0" smtClean="0"/>
              <a:t>At</a:t>
            </a:r>
            <a:r>
              <a:rPr lang="en-US" baseline="0" dirty="0" smtClean="0"/>
              <a:t> the left is a putting green.  Lots of mowing effort, not much grass, not much clippings.</a:t>
            </a:r>
          </a:p>
          <a:p>
            <a:r>
              <a:rPr lang="en-US" baseline="0" dirty="0" smtClean="0"/>
              <a:t>At the middle is my lawn.  Mowed weekly.  Lots of clippings.  Nicely managed system.</a:t>
            </a:r>
            <a:r>
              <a:rPr lang="en-US" dirty="0" smtClean="0"/>
              <a:t>  Sustainably harvesting each week’s production.</a:t>
            </a:r>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BB8DCC0E-7DBF-7C4A-B104-25FE08E3BB8F}" type="slidenum">
              <a:rPr lang="en-US" smtClean="0"/>
              <a:pPr/>
              <a:t>16</a:t>
            </a:fld>
            <a:endParaRPr lang="en-US" dirty="0"/>
          </a:p>
        </p:txBody>
      </p:sp>
    </p:spTree>
    <p:extLst>
      <p:ext uri="{BB962C8B-B14F-4D97-AF65-F5344CB8AC3E}">
        <p14:creationId xmlns:p14="http://schemas.microsoft.com/office/powerpoint/2010/main" val="1951646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switch to fish and fishing.</a:t>
            </a:r>
          </a:p>
          <a:p>
            <a:r>
              <a:rPr lang="en-US" dirty="0" smtClean="0"/>
              <a:t>Less fishing on the right produces not much catch</a:t>
            </a:r>
            <a:r>
              <a:rPr lang="en-US" baseline="0" dirty="0" smtClean="0"/>
              <a:t> and allows the stock to retain a larger fraction of large/old fish</a:t>
            </a:r>
          </a:p>
          <a:p>
            <a:r>
              <a:rPr lang="en-US" baseline="0" dirty="0" err="1" smtClean="0"/>
              <a:t>Periennial</a:t>
            </a:r>
            <a:r>
              <a:rPr lang="en-US" baseline="0" dirty="0" smtClean="0"/>
              <a:t> overfishing on the left also produces little catch, but from a small stock with great reductions in larger/older fish</a:t>
            </a:r>
          </a:p>
          <a:p>
            <a:r>
              <a:rPr lang="en-US" baseline="0" dirty="0" smtClean="0"/>
              <a:t>CLICK</a:t>
            </a:r>
          </a:p>
          <a:p>
            <a:r>
              <a:rPr lang="en-US" baseline="0" dirty="0" smtClean="0"/>
              <a:t>An intermediate level of fishing effort can produce Maximum Sustainable Yield from a sustainable stock</a:t>
            </a:r>
            <a:endParaRPr lang="en-US" dirty="0" smtClean="0"/>
          </a:p>
          <a:p>
            <a:r>
              <a:rPr lang="en-US" dirty="0" smtClean="0"/>
              <a:t>Stock assessments calibrate the BLUE production curve and figure out what fraction is currently being caught</a:t>
            </a:r>
          </a:p>
          <a:p>
            <a:r>
              <a:rPr lang="en-US" dirty="0" smtClean="0"/>
              <a:t>CLICK</a:t>
            </a:r>
          </a:p>
          <a:p>
            <a:r>
              <a:rPr lang="en-US" dirty="0" smtClean="0"/>
              <a:t>MSY is useful theoretical limit, but not realistically attainable</a:t>
            </a:r>
          </a:p>
          <a:p>
            <a:r>
              <a:rPr lang="en-US" dirty="0" smtClean="0"/>
              <a:t>This, of course, is a highly simplified cartoon of how actual system’s work, but it basically the same as the lawn example</a:t>
            </a:r>
          </a:p>
          <a:p>
            <a:r>
              <a:rPr lang="en-US" dirty="0" smtClean="0"/>
              <a:t>Scale and shape vary between species and with ecosystem/climate shifts</a:t>
            </a:r>
          </a:p>
          <a:p>
            <a:r>
              <a:rPr lang="en-US" dirty="0" smtClean="0"/>
              <a:t>Instead,</a:t>
            </a:r>
            <a:r>
              <a:rPr lang="en-US" baseline="0" dirty="0" smtClean="0"/>
              <a:t> aiming for a pretty good yield from a slightly lower rate of harvest produces several benefits as shown in the quote box</a:t>
            </a:r>
            <a:endParaRPr lang="en-US" dirty="0" smtClean="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BB8DCC0E-7DBF-7C4A-B104-25FE08E3BB8F}" type="slidenum">
              <a:rPr lang="en-US" smtClean="0"/>
              <a:pPr/>
              <a:t>17</a:t>
            </a:fld>
            <a:endParaRPr lang="en-US" dirty="0"/>
          </a:p>
        </p:txBody>
      </p:sp>
    </p:spTree>
    <p:extLst>
      <p:ext uri="{BB962C8B-B14F-4D97-AF65-F5344CB8AC3E}">
        <p14:creationId xmlns:p14="http://schemas.microsoft.com/office/powerpoint/2010/main" val="11995953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different view of this fishery production curve, now with the X-axis as biomass instead of average fishing mortality</a:t>
            </a:r>
          </a:p>
          <a:p>
            <a:r>
              <a:rPr lang="en-US" dirty="0" smtClean="0"/>
              <a:t>If we are on the right at high biomass and catch more than the blue production curve, we’ll reduce the stock towards the</a:t>
            </a:r>
            <a:r>
              <a:rPr lang="en-US" baseline="0" dirty="0" smtClean="0"/>
              <a:t> size that can support MSY</a:t>
            </a:r>
          </a:p>
          <a:p>
            <a:r>
              <a:rPr lang="en-US" baseline="0" dirty="0" smtClean="0"/>
              <a:t>But if catch stays above the curve it will continue to reduce the stock towards an overfished state on the left.</a:t>
            </a:r>
          </a:p>
          <a:p>
            <a:r>
              <a:rPr lang="en-US" baseline="0" dirty="0" smtClean="0"/>
              <a:t>Catch below the curve allows for biomass growth</a:t>
            </a:r>
          </a:p>
          <a:p>
            <a:r>
              <a:rPr lang="en-US" baseline="0" dirty="0" smtClean="0"/>
              <a:t>Catch on the curve will stabilize the stock near that level of abundance, but natural fluctuations are inevitable</a:t>
            </a:r>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BB8DCC0E-7DBF-7C4A-B104-25FE08E3BB8F}" type="slidenum">
              <a:rPr lang="en-US" smtClean="0"/>
              <a:pPr/>
              <a:t>18</a:t>
            </a:fld>
            <a:endParaRPr lang="en-US" dirty="0"/>
          </a:p>
        </p:txBody>
      </p:sp>
    </p:spTree>
    <p:extLst>
      <p:ext uri="{BB962C8B-B14F-4D97-AF65-F5344CB8AC3E}">
        <p14:creationId xmlns:p14="http://schemas.microsoft.com/office/powerpoint/2010/main" val="2856070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hard we fish is basically the</a:t>
            </a:r>
            <a:r>
              <a:rPr lang="en-US" baseline="0" dirty="0" smtClean="0"/>
              <a:t> fraction of the stock caught per year.  Call it the fishing rate</a:t>
            </a:r>
          </a:p>
          <a:p>
            <a:r>
              <a:rPr lang="en-US" baseline="0" dirty="0" smtClean="0"/>
              <a:t>The sustainable rate depends on the biology of the stock</a:t>
            </a:r>
          </a:p>
          <a:p>
            <a:r>
              <a:rPr lang="en-US" baseline="0" dirty="0" smtClean="0"/>
              <a:t>Species with different life histories can support greatly different levels of fishing rates</a:t>
            </a:r>
          </a:p>
          <a:p>
            <a:r>
              <a:rPr lang="en-US" baseline="0" dirty="0" smtClean="0"/>
              <a:t>This is why the </a:t>
            </a:r>
            <a:r>
              <a:rPr lang="en-US" baseline="0" dirty="0" err="1" smtClean="0"/>
              <a:t>bycatch</a:t>
            </a:r>
            <a:r>
              <a:rPr lang="en-US" baseline="0" dirty="0" smtClean="0"/>
              <a:t> of long-lived or otherwise unproductive species can limit the fishing rate on fisheries for stocks with high productivity </a:t>
            </a:r>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BB8DCC0E-7DBF-7C4A-B104-25FE08E3BB8F}" type="slidenum">
              <a:rPr lang="en-US" smtClean="0"/>
              <a:pPr/>
              <a:t>19</a:t>
            </a:fld>
            <a:endParaRPr lang="en-US" dirty="0"/>
          </a:p>
        </p:txBody>
      </p:sp>
    </p:spTree>
    <p:extLst>
      <p:ext uri="{BB962C8B-B14F-4D97-AF65-F5344CB8AC3E}">
        <p14:creationId xmlns:p14="http://schemas.microsoft.com/office/powerpoint/2010/main" val="1925039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The information available</a:t>
            </a:r>
            <a:r>
              <a:rPr lang="en-US" baseline="0" dirty="0" smtClean="0"/>
              <a:t> guides how well we can understand stock production</a:t>
            </a:r>
          </a:p>
          <a:p>
            <a:pPr eaLnBrk="1" hangingPunct="1"/>
            <a:r>
              <a:rPr lang="en-US" baseline="0" dirty="0" smtClean="0"/>
              <a:t>If there haven’t been catch measurements across various stock biomass levels, there isn’t much contrast in the data and it’s difficult to estimate the productivity curve</a:t>
            </a:r>
          </a:p>
          <a:p>
            <a:pPr eaLnBrk="1" hangingPunct="1"/>
            <a:r>
              <a:rPr lang="en-US" baseline="0" dirty="0" smtClean="0"/>
              <a:t>Age data is particularly helpful, because it provides more information</a:t>
            </a:r>
            <a:endParaRPr lang="en-US" dirty="0" smtClean="0"/>
          </a:p>
        </p:txBody>
      </p:sp>
    </p:spTree>
    <p:extLst>
      <p:ext uri="{BB962C8B-B14F-4D97-AF65-F5344CB8AC3E}">
        <p14:creationId xmlns:p14="http://schemas.microsoft.com/office/powerpoint/2010/main" val="3325393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xfrm>
            <a:off x="4143587" y="9119474"/>
            <a:ext cx="3169920" cy="480060"/>
          </a:xfrm>
          <a:prstGeom prst="rect">
            <a:avLst/>
          </a:prstGeom>
          <a:noFill/>
        </p:spPr>
        <p:txBody>
          <a:bodyPr lIns="96661" tIns="48331" rIns="96661" bIns="48331"/>
          <a:lstStyle/>
          <a:p>
            <a:fld id="{38381F6A-4E4E-41CB-9A07-7E5326B416EF}" type="slidenum">
              <a:rPr lang="en-US" smtClean="0"/>
              <a:pPr/>
              <a:t>2</a:t>
            </a:fld>
            <a:endParaRPr 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pPr eaLnBrk="1" hangingPunct="1"/>
            <a:r>
              <a:rPr lang="en-US" dirty="0" smtClean="0"/>
              <a:t>Control</a:t>
            </a:r>
            <a:r>
              <a:rPr lang="en-US" baseline="0" dirty="0" smtClean="0"/>
              <a:t> rules to implement ACL requirements</a:t>
            </a:r>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Numbers at age</a:t>
            </a:r>
            <a:r>
              <a:rPr lang="en-US" baseline="0" dirty="0" smtClean="0"/>
              <a:t> with and without fishing</a:t>
            </a:r>
          </a:p>
          <a:p>
            <a:pPr eaLnBrk="1" hangingPunct="1"/>
            <a:r>
              <a:rPr lang="en-US" baseline="0" dirty="0" smtClean="0"/>
              <a:t>The difference helps us understand effects of fishing</a:t>
            </a:r>
            <a:endParaRPr lang="en-US" dirty="0" smtClean="0"/>
          </a:p>
        </p:txBody>
      </p:sp>
    </p:spTree>
    <p:extLst>
      <p:ext uri="{BB962C8B-B14F-4D97-AF65-F5344CB8AC3E}">
        <p14:creationId xmlns:p14="http://schemas.microsoft.com/office/powerpoint/2010/main" val="3325393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Complicated!</a:t>
            </a:r>
            <a:r>
              <a:rPr lang="en-US" baseline="0" dirty="0" smtClean="0"/>
              <a:t>  But illustrates the added information obtained by collecting data on ages of fish in the catch and surveys</a:t>
            </a:r>
          </a:p>
          <a:p>
            <a:r>
              <a:rPr lang="en-US" dirty="0" smtClean="0"/>
              <a:t>Understanding</a:t>
            </a:r>
            <a:r>
              <a:rPr lang="en-US" baseline="0" dirty="0" smtClean="0"/>
              <a:t> catches by age over time greatly helps understand effects of fishing</a:t>
            </a:r>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pPr>
              <a:defRPr/>
            </a:pPr>
            <a:fld id="{4BDF7DAB-FAD4-4651-B2C9-EAC8D80CC3AE}" type="slidenum">
              <a:rPr lang="en-US" smtClean="0"/>
              <a:pPr>
                <a:defRPr/>
              </a:pPr>
              <a:t>22</a:t>
            </a:fld>
            <a:endParaRPr lang="en-US"/>
          </a:p>
        </p:txBody>
      </p:sp>
    </p:spTree>
    <p:extLst>
      <p:ext uri="{BB962C8B-B14F-4D97-AF65-F5344CB8AC3E}">
        <p14:creationId xmlns:p14="http://schemas.microsoft.com/office/powerpoint/2010/main" val="1586691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surveys of sablefish provide relative indices.</a:t>
            </a:r>
          </a:p>
          <a:p>
            <a:r>
              <a:rPr lang="en-US" dirty="0" smtClean="0"/>
              <a:t>Not</a:t>
            </a:r>
            <a:r>
              <a:rPr lang="en-US" baseline="0" dirty="0" smtClean="0"/>
              <a:t> all surveys show exactly the same trends, adding to uncertainty</a:t>
            </a:r>
          </a:p>
          <a:p>
            <a:r>
              <a:rPr lang="en-US" baseline="0" dirty="0" smtClean="0"/>
              <a:t>Catch tracking predates surveys</a:t>
            </a:r>
          </a:p>
          <a:p>
            <a:r>
              <a:rPr lang="en-US" baseline="0" dirty="0" smtClean="0"/>
              <a:t>Stock biomass has wider confidence intervals during years without surveys…also can forecast future biomass, but without data uncertainty increases</a:t>
            </a:r>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pPr>
              <a:defRPr/>
            </a:pPr>
            <a:fld id="{4BDF7DAB-FAD4-4651-B2C9-EAC8D80CC3AE}" type="slidenum">
              <a:rPr lang="en-US" smtClean="0"/>
              <a:pPr>
                <a:defRPr/>
              </a:pPr>
              <a:t>23</a:t>
            </a:fld>
            <a:endParaRPr lang="en-US"/>
          </a:p>
        </p:txBody>
      </p:sp>
    </p:spTree>
    <p:extLst>
      <p:ext uri="{BB962C8B-B14F-4D97-AF65-F5344CB8AC3E}">
        <p14:creationId xmlns:p14="http://schemas.microsoft.com/office/powerpoint/2010/main" val="1586691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t>Now that we have estimate of </a:t>
            </a:r>
            <a:r>
              <a:rPr lang="en-US" dirty="0" err="1" smtClean="0"/>
              <a:t>Fmsy</a:t>
            </a:r>
            <a:r>
              <a:rPr lang="en-US" dirty="0" smtClean="0"/>
              <a:t> and </a:t>
            </a:r>
            <a:r>
              <a:rPr lang="en-US" dirty="0" err="1" smtClean="0"/>
              <a:t>Bmsy</a:t>
            </a:r>
            <a:r>
              <a:rPr lang="en-US" dirty="0" smtClean="0"/>
              <a:t>, we can look at current F and B relative to these levels.  This is the status determination for overfishing.</a:t>
            </a:r>
          </a:p>
          <a:p>
            <a:pPr eaLnBrk="1" hangingPunct="1"/>
            <a:r>
              <a:rPr lang="en-US" dirty="0" smtClean="0"/>
              <a:t>We</a:t>
            </a:r>
            <a:r>
              <a:rPr lang="en-US" baseline="0" dirty="0" smtClean="0"/>
              <a:t> also seek to answer management questions such as:</a:t>
            </a:r>
            <a:endParaRPr lang="en-US" dirty="0" smtClean="0"/>
          </a:p>
          <a:p>
            <a:pPr eaLnBrk="1" hangingPunct="1"/>
            <a:r>
              <a:rPr lang="en-US" dirty="0" smtClean="0"/>
              <a:t>What harvest strategy would maximize long-term benefits while protecting marine ecosystem?</a:t>
            </a:r>
          </a:p>
          <a:p>
            <a:pPr eaLnBrk="1" hangingPunct="1"/>
            <a:r>
              <a:rPr lang="en-US" dirty="0" smtClean="0"/>
              <a:t>What harvest strategy will allow overfished stocks to rebuild to target abundance level?</a:t>
            </a:r>
          </a:p>
          <a:p>
            <a:pPr eaLnBrk="1" hangingPunct="1"/>
            <a:r>
              <a:rPr lang="en-US" dirty="0" smtClean="0"/>
              <a:t>What level of catch next year would correspond to the target harvest policy (or rebuilding plan) and have acceptably low chance of causing overfishing?</a:t>
            </a:r>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pPr>
              <a:defRPr/>
            </a:pPr>
            <a:fld id="{4BDF7DAB-FAD4-4651-B2C9-EAC8D80CC3AE}" type="slidenum">
              <a:rPr lang="en-US" smtClean="0"/>
              <a:pPr>
                <a:defRPr/>
              </a:pPr>
              <a:t>24</a:t>
            </a:fld>
            <a:endParaRPr lang="en-US"/>
          </a:p>
        </p:txBody>
      </p:sp>
    </p:spTree>
    <p:extLst>
      <p:ext uri="{BB962C8B-B14F-4D97-AF65-F5344CB8AC3E}">
        <p14:creationId xmlns:p14="http://schemas.microsoft.com/office/powerpoint/2010/main" val="1586691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587" y="9119474"/>
            <a:ext cx="3169920" cy="480060"/>
          </a:xfrm>
          <a:prstGeom prst="rect">
            <a:avLst/>
          </a:prstGeom>
        </p:spPr>
        <p:txBody>
          <a:bodyPr lIns="96661" tIns="48331" rIns="96661" bIns="48331"/>
          <a:lstStyle/>
          <a:p>
            <a:fld id="{BB8DCC0E-7DBF-7C4A-B104-25FE08E3BB8F}" type="slidenum">
              <a:rPr lang="en-US" smtClean="0"/>
              <a:pPr/>
              <a:t>25</a:t>
            </a:fld>
            <a:endParaRPr lang="en-US" dirty="0"/>
          </a:p>
        </p:txBody>
      </p:sp>
    </p:spTree>
    <p:extLst>
      <p:ext uri="{BB962C8B-B14F-4D97-AF65-F5344CB8AC3E}">
        <p14:creationId xmlns:p14="http://schemas.microsoft.com/office/powerpoint/2010/main" val="2051912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50793">
              <a:spcBef>
                <a:spcPct val="0"/>
              </a:spcBef>
              <a:buFont typeface="Arial" pitchFamily="34" charset="0"/>
              <a:buChar char="•"/>
              <a:defRPr/>
            </a:pPr>
            <a:endParaRPr lang="en-US" sz="1200" dirty="0">
              <a:latin typeface="+mn-lt"/>
              <a:ea typeface="ＭＳ Ｐゴシック" charset="0"/>
              <a:cs typeface="ＭＳ Ｐゴシック" charset="0"/>
            </a:endParaRPr>
          </a:p>
        </p:txBody>
      </p:sp>
      <p:sp>
        <p:nvSpPr>
          <p:cNvPr id="36867" name="Slide Number Placeholder 3"/>
          <p:cNvSpPr>
            <a:spLocks noGrp="1"/>
          </p:cNvSpPr>
          <p:nvPr>
            <p:ph type="sldNum" sz="quarter" idx="5"/>
          </p:nvPr>
        </p:nvSpPr>
        <p:spPr bwMode="auto">
          <a:xfrm>
            <a:off x="4143064" y="9120156"/>
            <a:ext cx="3170475" cy="4794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079" tIns="47540" rIns="95079" bIns="47540" numCol="1" anchorCtr="0" compatLnSpc="1">
            <a:prstTxWarp prst="textNoShape">
              <a:avLst/>
            </a:prstTxWarp>
          </a:bodyPr>
          <a:lstStyle>
            <a:lvl1pPr eaLnBrk="0" hangingPunct="0">
              <a:defRPr sz="2500">
                <a:solidFill>
                  <a:schemeClr val="tx1"/>
                </a:solidFill>
                <a:latin typeface="Calibri" charset="0"/>
                <a:ea typeface="ＭＳ Ｐゴシック" charset="0"/>
                <a:cs typeface="ＭＳ Ｐゴシック" charset="0"/>
              </a:defRPr>
            </a:lvl1pPr>
            <a:lvl2pPr marL="772519" indent="-297123" eaLnBrk="0" hangingPunct="0">
              <a:defRPr sz="2500">
                <a:solidFill>
                  <a:schemeClr val="tx1"/>
                </a:solidFill>
                <a:latin typeface="Calibri" charset="0"/>
                <a:ea typeface="ＭＳ Ｐゴシック" charset="0"/>
              </a:defRPr>
            </a:lvl2pPr>
            <a:lvl3pPr marL="1188491" indent="-237698" eaLnBrk="0" hangingPunct="0">
              <a:defRPr sz="2500">
                <a:solidFill>
                  <a:schemeClr val="tx1"/>
                </a:solidFill>
                <a:latin typeface="Calibri" charset="0"/>
                <a:ea typeface="ＭＳ Ｐゴシック" charset="0"/>
              </a:defRPr>
            </a:lvl3pPr>
            <a:lvl4pPr marL="1663888" indent="-237698" eaLnBrk="0" hangingPunct="0">
              <a:defRPr sz="2500">
                <a:solidFill>
                  <a:schemeClr val="tx1"/>
                </a:solidFill>
                <a:latin typeface="Calibri" charset="0"/>
                <a:ea typeface="ＭＳ Ｐゴシック" charset="0"/>
              </a:defRPr>
            </a:lvl4pPr>
            <a:lvl5pPr marL="2139285" indent="-237698" eaLnBrk="0" hangingPunct="0">
              <a:defRPr sz="2500">
                <a:solidFill>
                  <a:schemeClr val="tx1"/>
                </a:solidFill>
                <a:latin typeface="Calibri" charset="0"/>
                <a:ea typeface="ＭＳ Ｐゴシック" charset="0"/>
              </a:defRPr>
            </a:lvl5pPr>
            <a:lvl6pPr marL="2614681" indent="-237698" eaLnBrk="0" fontAlgn="base" hangingPunct="0">
              <a:spcBef>
                <a:spcPct val="0"/>
              </a:spcBef>
              <a:spcAft>
                <a:spcPct val="0"/>
              </a:spcAft>
              <a:defRPr sz="2500">
                <a:solidFill>
                  <a:schemeClr val="tx1"/>
                </a:solidFill>
                <a:latin typeface="Calibri" charset="0"/>
                <a:ea typeface="ＭＳ Ｐゴシック" charset="0"/>
              </a:defRPr>
            </a:lvl6pPr>
            <a:lvl7pPr marL="3090078" indent="-237698" eaLnBrk="0" fontAlgn="base" hangingPunct="0">
              <a:spcBef>
                <a:spcPct val="0"/>
              </a:spcBef>
              <a:spcAft>
                <a:spcPct val="0"/>
              </a:spcAft>
              <a:defRPr sz="2500">
                <a:solidFill>
                  <a:schemeClr val="tx1"/>
                </a:solidFill>
                <a:latin typeface="Calibri" charset="0"/>
                <a:ea typeface="ＭＳ Ｐゴシック" charset="0"/>
              </a:defRPr>
            </a:lvl7pPr>
            <a:lvl8pPr marL="3565474" indent="-237698" eaLnBrk="0" fontAlgn="base" hangingPunct="0">
              <a:spcBef>
                <a:spcPct val="0"/>
              </a:spcBef>
              <a:spcAft>
                <a:spcPct val="0"/>
              </a:spcAft>
              <a:defRPr sz="2500">
                <a:solidFill>
                  <a:schemeClr val="tx1"/>
                </a:solidFill>
                <a:latin typeface="Calibri" charset="0"/>
                <a:ea typeface="ＭＳ Ｐゴシック" charset="0"/>
              </a:defRPr>
            </a:lvl8pPr>
            <a:lvl9pPr marL="4040871" indent="-237698" eaLnBrk="0" fontAlgn="base" hangingPunct="0">
              <a:spcBef>
                <a:spcPct val="0"/>
              </a:spcBef>
              <a:spcAft>
                <a:spcPct val="0"/>
              </a:spcAft>
              <a:defRPr sz="2500">
                <a:solidFill>
                  <a:schemeClr val="tx1"/>
                </a:solidFill>
                <a:latin typeface="Calibri" charset="0"/>
                <a:ea typeface="ＭＳ Ｐゴシック" charset="0"/>
              </a:defRPr>
            </a:lvl9pPr>
          </a:lstStyle>
          <a:p>
            <a:pPr eaLnBrk="1" fontAlgn="base" hangingPunct="1">
              <a:spcBef>
                <a:spcPct val="0"/>
              </a:spcBef>
              <a:spcAft>
                <a:spcPct val="0"/>
              </a:spcAft>
            </a:pPr>
            <a:fld id="{8A90E1F7-D321-BF45-928D-BF210F769580}" type="slidenum">
              <a:rPr lang="en-US" sz="1200"/>
              <a:pPr eaLnBrk="1" fontAlgn="base" hangingPunct="1">
                <a:spcBef>
                  <a:spcPct val="0"/>
                </a:spcBef>
                <a:spcAft>
                  <a:spcPct val="0"/>
                </a:spcAft>
              </a:pPr>
              <a:t>26</a:t>
            </a:fld>
            <a:endParaRPr 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4143587" y="9119474"/>
            <a:ext cx="3169920" cy="480060"/>
          </a:xfrm>
          <a:prstGeom prst="rect">
            <a:avLst/>
          </a:prstGeom>
          <a:noFill/>
        </p:spPr>
        <p:txBody>
          <a:bodyPr lIns="96661" tIns="48331" rIns="96661" bIns="48331"/>
          <a:lstStyle/>
          <a:p>
            <a:fld id="{53C5DCE4-CC62-4908-B25F-FEE9887B0CBE}" type="slidenum">
              <a:rPr lang="en-US" smtClean="0">
                <a:latin typeface="Arial" pitchFamily="34" charset="0"/>
                <a:ea typeface="ヒラギノ角ゴ Pro W3"/>
                <a:cs typeface="ヒラギノ角ゴ Pro W3"/>
              </a:rPr>
              <a:pPr/>
              <a:t>27</a:t>
            </a:fld>
            <a:endParaRPr lang="en-US" smtClean="0">
              <a:latin typeface="Arial" pitchFamily="34" charset="0"/>
              <a:ea typeface="ヒラギノ角ゴ Pro W3"/>
              <a:cs typeface="ヒラギノ角ゴ Pro W3"/>
            </a:endParaRPr>
          </a:p>
        </p:txBody>
      </p:sp>
      <p:sp>
        <p:nvSpPr>
          <p:cNvPr id="24579" name="Rectangle 2"/>
          <p:cNvSpPr>
            <a:spLocks noGrp="1" noRot="1" noChangeAspect="1" noChangeArrowheads="1" noTextEdit="1"/>
          </p:cNvSpPr>
          <p:nvPr>
            <p:ph type="sldImg"/>
          </p:nvPr>
        </p:nvSpPr>
        <p:spPr>
          <a:xfrm>
            <a:off x="1622425" y="312738"/>
            <a:ext cx="3989388" cy="2990850"/>
          </a:xfrm>
          <a:ln/>
        </p:spPr>
      </p:sp>
      <p:sp>
        <p:nvSpPr>
          <p:cNvPr id="24580" name="Rectangle 3"/>
          <p:cNvSpPr>
            <a:spLocks noGrp="1" noChangeArrowheads="1"/>
          </p:cNvSpPr>
          <p:nvPr>
            <p:ph type="body" idx="1"/>
          </p:nvPr>
        </p:nvSpPr>
        <p:spPr>
          <a:xfrm>
            <a:off x="325120" y="3384029"/>
            <a:ext cx="6664960" cy="5981075"/>
          </a:xfrm>
          <a:noFill/>
          <a:ln/>
        </p:spPr>
        <p:txBody>
          <a:bodyPr/>
          <a:lstStyle/>
          <a:p>
            <a:pPr>
              <a:buFontTx/>
              <a:buChar char="•"/>
            </a:pPr>
            <a:r>
              <a:rPr lang="en-US" dirty="0" smtClean="0">
                <a:latin typeface="Arial" pitchFamily="34" charset="0"/>
                <a:ea typeface="ヒラギノ角ゴ Pro W3"/>
                <a:cs typeface="ヒラギノ角ゴ Pro W3"/>
              </a:rPr>
              <a:t>Annual catch target accounts</a:t>
            </a:r>
            <a:r>
              <a:rPr lang="en-US" baseline="0" dirty="0" smtClean="0">
                <a:latin typeface="Arial" pitchFamily="34" charset="0"/>
                <a:ea typeface="ヒラギノ角ゴ Pro W3"/>
                <a:cs typeface="ヒラギノ角ゴ Pro W3"/>
              </a:rPr>
              <a:t> for management uncertainty</a:t>
            </a:r>
            <a:endParaRPr lang="en-US" dirty="0" smtClean="0">
              <a:latin typeface="Arial" pitchFamily="34" charset="0"/>
              <a:ea typeface="ヒラギノ角ゴ Pro W3"/>
              <a:cs typeface="ヒラギノ角ゴ Pro W3"/>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50793">
              <a:spcBef>
                <a:spcPct val="0"/>
              </a:spcBef>
              <a:buFont typeface="Arial" pitchFamily="34" charset="0"/>
              <a:buChar char="•"/>
              <a:defRPr/>
            </a:pPr>
            <a:r>
              <a:rPr lang="en-US" sz="1200" dirty="0" smtClean="0">
                <a:latin typeface="+mn-lt"/>
                <a:ea typeface="ＭＳ Ｐゴシック" charset="0"/>
                <a:cs typeface="ＭＳ Ｐゴシック" charset="0"/>
              </a:rPr>
              <a:t>Under prevailing ecological and fishery conditions, there is a level of </a:t>
            </a:r>
            <a:r>
              <a:rPr lang="en-US" sz="1200" b="1" i="1" dirty="0" smtClean="0">
                <a:latin typeface="+mn-lt"/>
                <a:ea typeface="ＭＳ Ｐゴシック" charset="0"/>
                <a:cs typeface="ＭＳ Ｐゴシック" charset="0"/>
              </a:rPr>
              <a:t>F</a:t>
            </a:r>
            <a:r>
              <a:rPr lang="en-US" sz="1200" dirty="0" smtClean="0">
                <a:latin typeface="+mn-lt"/>
                <a:ea typeface="ＭＳ Ｐゴシック" charset="0"/>
                <a:cs typeface="ＭＳ Ｐゴシック" charset="0"/>
              </a:rPr>
              <a:t> (MSY control rule) that would produce the maximum long-term average yield (MSY - red circle in Figure 1).  </a:t>
            </a:r>
          </a:p>
          <a:p>
            <a:pPr defTabSz="950793">
              <a:spcBef>
                <a:spcPct val="0"/>
              </a:spcBef>
              <a:buFont typeface="Arial" pitchFamily="34" charset="0"/>
              <a:buChar char="•"/>
              <a:defRPr/>
            </a:pPr>
            <a:r>
              <a:rPr lang="en-US" sz="1200" dirty="0" smtClean="0">
                <a:latin typeface="+mn-lt"/>
                <a:ea typeface="ＭＳ Ｐゴシック" charset="0"/>
                <a:cs typeface="ＭＳ Ｐゴシック" charset="0"/>
              </a:rPr>
              <a:t>The NS1 Guidelines set this as the upper limit (</a:t>
            </a:r>
            <a:r>
              <a:rPr lang="en-US" sz="1200" b="1" i="1" dirty="0" smtClean="0">
                <a:latin typeface="+mn-lt"/>
                <a:ea typeface="ＭＳ Ｐゴシック" charset="0"/>
                <a:cs typeface="ＭＳ Ｐゴシック" charset="0"/>
              </a:rPr>
              <a:t>F</a:t>
            </a:r>
            <a:r>
              <a:rPr lang="en-US" sz="1200" b="1" i="1" baseline="-25000" dirty="0" smtClean="0">
                <a:latin typeface="+mn-lt"/>
                <a:ea typeface="ＭＳ Ｐゴシック" charset="0"/>
                <a:cs typeface="ＭＳ Ｐゴシック" charset="0"/>
              </a:rPr>
              <a:t>MFMT</a:t>
            </a:r>
            <a:r>
              <a:rPr lang="en-US" sz="1200" dirty="0" smtClean="0">
                <a:latin typeface="+mn-lt"/>
                <a:ea typeface="ＭＳ Ｐゴシック" charset="0"/>
                <a:cs typeface="ＭＳ Ｐゴシック" charset="0"/>
              </a:rPr>
              <a:t>) for the annual </a:t>
            </a:r>
            <a:r>
              <a:rPr lang="en-US" sz="1200" b="1" i="1" dirty="0" smtClean="0">
                <a:latin typeface="+mn-lt"/>
                <a:ea typeface="ＭＳ Ｐゴシック" charset="0"/>
                <a:cs typeface="ＭＳ Ｐゴシック" charset="0"/>
              </a:rPr>
              <a:t>F</a:t>
            </a:r>
            <a:r>
              <a:rPr lang="en-US" sz="1200" dirty="0" smtClean="0">
                <a:latin typeface="+mn-lt"/>
                <a:ea typeface="ＭＳ Ｐゴシック" charset="0"/>
                <a:cs typeface="ＭＳ Ｐゴシック" charset="0"/>
              </a:rPr>
              <a:t>.  Fishing at a rate above </a:t>
            </a:r>
            <a:r>
              <a:rPr lang="en-US" sz="1200" b="1" i="1" dirty="0" smtClean="0">
                <a:latin typeface="+mn-lt"/>
                <a:ea typeface="ＭＳ Ｐゴシック" charset="0"/>
                <a:cs typeface="ＭＳ Ｐゴシック" charset="0"/>
              </a:rPr>
              <a:t>F</a:t>
            </a:r>
            <a:r>
              <a:rPr lang="en-US" sz="1200" b="1" i="1" baseline="-25000" dirty="0" smtClean="0">
                <a:latin typeface="+mn-lt"/>
                <a:ea typeface="ＭＳ Ｐゴシック" charset="0"/>
                <a:cs typeface="ＭＳ Ｐゴシック" charset="0"/>
              </a:rPr>
              <a:t>MFMT</a:t>
            </a:r>
            <a:r>
              <a:rPr lang="en-US" sz="1200" dirty="0" smtClean="0">
                <a:latin typeface="+mn-lt"/>
                <a:ea typeface="ＭＳ Ｐゴシック" charset="0"/>
                <a:cs typeface="ＭＳ Ｐゴシック" charset="0"/>
              </a:rPr>
              <a:t> is overfishing because it jeopardizes the capacity of the stock to produce MSY.  While fishing at the MSY control rule, the abundance of the stock (biomass) will tend to naturally fluctuate around the </a:t>
            </a:r>
            <a:r>
              <a:rPr lang="en-US" sz="1200" b="1" i="1" dirty="0" err="1" smtClean="0">
                <a:latin typeface="+mn-lt"/>
                <a:ea typeface="ＭＳ Ｐゴシック" charset="0"/>
                <a:cs typeface="ＭＳ Ｐゴシック" charset="0"/>
              </a:rPr>
              <a:t>B</a:t>
            </a:r>
            <a:r>
              <a:rPr lang="en-US" sz="1200" b="1" i="1" baseline="-25000" dirty="0" err="1" smtClean="0">
                <a:latin typeface="+mn-lt"/>
                <a:ea typeface="ＭＳ Ｐゴシック" charset="0"/>
                <a:cs typeface="ＭＳ Ｐゴシック" charset="0"/>
              </a:rPr>
              <a:t>msy</a:t>
            </a:r>
            <a:r>
              <a:rPr lang="en-US" sz="1200" dirty="0" smtClean="0">
                <a:latin typeface="+mn-lt"/>
                <a:ea typeface="ＭＳ Ｐゴシック" charset="0"/>
                <a:cs typeface="ＭＳ Ｐゴシック" charset="0"/>
              </a:rPr>
              <a:t> level, which is typically near 30-50% of the </a:t>
            </a:r>
            <a:r>
              <a:rPr lang="en-US" sz="1200" dirty="0" err="1" smtClean="0">
                <a:latin typeface="+mn-lt"/>
                <a:ea typeface="ＭＳ Ｐゴシック" charset="0"/>
                <a:cs typeface="ＭＳ Ｐゴシック" charset="0"/>
              </a:rPr>
              <a:t>unfished</a:t>
            </a:r>
            <a:r>
              <a:rPr lang="en-US" sz="1200" dirty="0" smtClean="0">
                <a:latin typeface="+mn-lt"/>
                <a:ea typeface="ＭＳ Ｐゴシック" charset="0"/>
                <a:cs typeface="ＭＳ Ｐゴシック" charset="0"/>
              </a:rPr>
              <a:t> level of abundance.  </a:t>
            </a:r>
          </a:p>
          <a:p>
            <a:pPr defTabSz="950793">
              <a:spcBef>
                <a:spcPct val="0"/>
              </a:spcBef>
              <a:buFont typeface="Arial" pitchFamily="34" charset="0"/>
              <a:buChar char="•"/>
              <a:defRPr/>
            </a:pPr>
            <a:endParaRPr lang="en-US" sz="1200" dirty="0" smtClean="0">
              <a:latin typeface="+mn-lt"/>
              <a:ea typeface="ＭＳ Ｐゴシック" charset="0"/>
              <a:cs typeface="ＭＳ Ｐゴシック" charset="0"/>
            </a:endParaRPr>
          </a:p>
          <a:p>
            <a:pPr defTabSz="950793">
              <a:spcBef>
                <a:spcPct val="0"/>
              </a:spcBef>
              <a:buFont typeface="Arial" pitchFamily="34" charset="0"/>
              <a:buChar char="•"/>
              <a:defRPr/>
            </a:pPr>
            <a:r>
              <a:rPr lang="en-US" sz="1200" dirty="0" smtClean="0">
                <a:latin typeface="+mn-lt"/>
                <a:ea typeface="ＭＳ Ｐゴシック" charset="0"/>
                <a:cs typeface="ＭＳ Ｐゴシック" charset="0"/>
              </a:rPr>
              <a:t>Want to not just look back</a:t>
            </a:r>
            <a:r>
              <a:rPr lang="en-US" sz="1200" baseline="0" dirty="0" smtClean="0">
                <a:latin typeface="+mn-lt"/>
                <a:ea typeface="ＭＳ Ｐゴシック" charset="0"/>
                <a:cs typeface="ＭＳ Ｐゴシック" charset="0"/>
              </a:rPr>
              <a:t> at status over time, but want to recommend levels that will not result in overfishing</a:t>
            </a:r>
          </a:p>
          <a:p>
            <a:pPr defTabSz="950793">
              <a:spcBef>
                <a:spcPct val="0"/>
              </a:spcBef>
              <a:buFont typeface="Arial" pitchFamily="34" charset="0"/>
              <a:buChar char="•"/>
              <a:defRPr/>
            </a:pPr>
            <a:r>
              <a:rPr lang="en-US" sz="1200" baseline="0" dirty="0" smtClean="0">
                <a:latin typeface="+mn-lt"/>
                <a:ea typeface="ＭＳ Ｐゴシック" charset="0"/>
                <a:cs typeface="ＭＳ Ｐゴシック" charset="0"/>
              </a:rPr>
              <a:t>Steep line: large fraction caught each year</a:t>
            </a:r>
          </a:p>
          <a:p>
            <a:pPr defTabSz="950793">
              <a:spcBef>
                <a:spcPct val="0"/>
              </a:spcBef>
              <a:buFont typeface="Arial" pitchFamily="34" charset="0"/>
              <a:buChar char="•"/>
              <a:defRPr/>
            </a:pPr>
            <a:r>
              <a:rPr lang="en-US" sz="1200" baseline="0" dirty="0" smtClean="0">
                <a:latin typeface="+mn-lt"/>
                <a:ea typeface="ＭＳ Ｐゴシック" charset="0"/>
                <a:cs typeface="ＭＳ Ｐゴシック" charset="0"/>
              </a:rPr>
              <a:t>Ability to implement is not perfect</a:t>
            </a:r>
            <a:endParaRPr lang="en-US" sz="1200" dirty="0">
              <a:latin typeface="+mn-lt"/>
              <a:ea typeface="ＭＳ Ｐゴシック" charset="0"/>
              <a:cs typeface="ＭＳ Ｐゴシック" charset="0"/>
            </a:endParaRPr>
          </a:p>
        </p:txBody>
      </p:sp>
      <p:sp>
        <p:nvSpPr>
          <p:cNvPr id="36867" name="Slide Number Placeholder 3"/>
          <p:cNvSpPr>
            <a:spLocks noGrp="1"/>
          </p:cNvSpPr>
          <p:nvPr>
            <p:ph type="sldNum" sz="quarter" idx="5"/>
          </p:nvPr>
        </p:nvSpPr>
        <p:spPr bwMode="auto">
          <a:xfrm>
            <a:off x="4143064" y="9120156"/>
            <a:ext cx="3170475" cy="4794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079" tIns="47540" rIns="95079" bIns="47540" numCol="1" anchorCtr="0" compatLnSpc="1">
            <a:prstTxWarp prst="textNoShape">
              <a:avLst/>
            </a:prstTxWarp>
          </a:bodyPr>
          <a:lstStyle>
            <a:lvl1pPr eaLnBrk="0" hangingPunct="0">
              <a:defRPr sz="2500">
                <a:solidFill>
                  <a:schemeClr val="tx1"/>
                </a:solidFill>
                <a:latin typeface="Calibri" charset="0"/>
                <a:ea typeface="ＭＳ Ｐゴシック" charset="0"/>
                <a:cs typeface="ＭＳ Ｐゴシック" charset="0"/>
              </a:defRPr>
            </a:lvl1pPr>
            <a:lvl2pPr marL="772519" indent="-297123" eaLnBrk="0" hangingPunct="0">
              <a:defRPr sz="2500">
                <a:solidFill>
                  <a:schemeClr val="tx1"/>
                </a:solidFill>
                <a:latin typeface="Calibri" charset="0"/>
                <a:ea typeface="ＭＳ Ｐゴシック" charset="0"/>
              </a:defRPr>
            </a:lvl2pPr>
            <a:lvl3pPr marL="1188491" indent="-237698" eaLnBrk="0" hangingPunct="0">
              <a:defRPr sz="2500">
                <a:solidFill>
                  <a:schemeClr val="tx1"/>
                </a:solidFill>
                <a:latin typeface="Calibri" charset="0"/>
                <a:ea typeface="ＭＳ Ｐゴシック" charset="0"/>
              </a:defRPr>
            </a:lvl3pPr>
            <a:lvl4pPr marL="1663888" indent="-237698" eaLnBrk="0" hangingPunct="0">
              <a:defRPr sz="2500">
                <a:solidFill>
                  <a:schemeClr val="tx1"/>
                </a:solidFill>
                <a:latin typeface="Calibri" charset="0"/>
                <a:ea typeface="ＭＳ Ｐゴシック" charset="0"/>
              </a:defRPr>
            </a:lvl4pPr>
            <a:lvl5pPr marL="2139285" indent="-237698" eaLnBrk="0" hangingPunct="0">
              <a:defRPr sz="2500">
                <a:solidFill>
                  <a:schemeClr val="tx1"/>
                </a:solidFill>
                <a:latin typeface="Calibri" charset="0"/>
                <a:ea typeface="ＭＳ Ｐゴシック" charset="0"/>
              </a:defRPr>
            </a:lvl5pPr>
            <a:lvl6pPr marL="2614681" indent="-237698" eaLnBrk="0" fontAlgn="base" hangingPunct="0">
              <a:spcBef>
                <a:spcPct val="0"/>
              </a:spcBef>
              <a:spcAft>
                <a:spcPct val="0"/>
              </a:spcAft>
              <a:defRPr sz="2500">
                <a:solidFill>
                  <a:schemeClr val="tx1"/>
                </a:solidFill>
                <a:latin typeface="Calibri" charset="0"/>
                <a:ea typeface="ＭＳ Ｐゴシック" charset="0"/>
              </a:defRPr>
            </a:lvl6pPr>
            <a:lvl7pPr marL="3090078" indent="-237698" eaLnBrk="0" fontAlgn="base" hangingPunct="0">
              <a:spcBef>
                <a:spcPct val="0"/>
              </a:spcBef>
              <a:spcAft>
                <a:spcPct val="0"/>
              </a:spcAft>
              <a:defRPr sz="2500">
                <a:solidFill>
                  <a:schemeClr val="tx1"/>
                </a:solidFill>
                <a:latin typeface="Calibri" charset="0"/>
                <a:ea typeface="ＭＳ Ｐゴシック" charset="0"/>
              </a:defRPr>
            </a:lvl7pPr>
            <a:lvl8pPr marL="3565474" indent="-237698" eaLnBrk="0" fontAlgn="base" hangingPunct="0">
              <a:spcBef>
                <a:spcPct val="0"/>
              </a:spcBef>
              <a:spcAft>
                <a:spcPct val="0"/>
              </a:spcAft>
              <a:defRPr sz="2500">
                <a:solidFill>
                  <a:schemeClr val="tx1"/>
                </a:solidFill>
                <a:latin typeface="Calibri" charset="0"/>
                <a:ea typeface="ＭＳ Ｐゴシック" charset="0"/>
              </a:defRPr>
            </a:lvl8pPr>
            <a:lvl9pPr marL="4040871" indent="-237698" eaLnBrk="0" fontAlgn="base" hangingPunct="0">
              <a:spcBef>
                <a:spcPct val="0"/>
              </a:spcBef>
              <a:spcAft>
                <a:spcPct val="0"/>
              </a:spcAft>
              <a:defRPr sz="2500">
                <a:solidFill>
                  <a:schemeClr val="tx1"/>
                </a:solidFill>
                <a:latin typeface="Calibri" charset="0"/>
                <a:ea typeface="ＭＳ Ｐゴシック" charset="0"/>
              </a:defRPr>
            </a:lvl9pPr>
          </a:lstStyle>
          <a:p>
            <a:pPr eaLnBrk="1" fontAlgn="base" hangingPunct="1">
              <a:spcBef>
                <a:spcPct val="0"/>
              </a:spcBef>
              <a:spcAft>
                <a:spcPct val="0"/>
              </a:spcAft>
            </a:pPr>
            <a:fld id="{8A90E1F7-D321-BF45-928D-BF210F769580}" type="slidenum">
              <a:rPr lang="en-US" sz="1200"/>
              <a:pPr eaLnBrk="1" fontAlgn="base" hangingPunct="1">
                <a:spcBef>
                  <a:spcPct val="0"/>
                </a:spcBef>
                <a:spcAft>
                  <a:spcPct val="0"/>
                </a:spcAft>
              </a:pPr>
              <a:t>28</a:t>
            </a:fld>
            <a:endParaRPr 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smtClean="0">
                <a:latin typeface="Arial" pitchFamily="34" charset="0"/>
                <a:ea typeface="ヒラギノ角ゴ Pro W3"/>
                <a:cs typeface="ヒラギノ角ゴ Pro W3"/>
              </a:rPr>
              <a:t>Assessment data are never perfect</a:t>
            </a:r>
          </a:p>
          <a:p>
            <a:pPr eaLnBrk="1" hangingPunct="1"/>
            <a:r>
              <a:rPr lang="en-US" dirty="0" smtClean="0">
                <a:latin typeface="Arial" pitchFamily="34" charset="0"/>
                <a:ea typeface="ヒラギノ角ゴ Pro W3"/>
                <a:cs typeface="ヒラギノ角ゴ Pro W3"/>
              </a:rPr>
              <a:t>Assessment models are always approximations of nature</a:t>
            </a:r>
          </a:p>
          <a:p>
            <a:pPr eaLnBrk="1" hangingPunct="1"/>
            <a:r>
              <a:rPr lang="en-US" dirty="0" smtClean="0">
                <a:latin typeface="Arial" pitchFamily="34" charset="0"/>
                <a:ea typeface="ヒラギノ角ゴ Pro W3"/>
                <a:cs typeface="ヒラギノ角ゴ Pro W3"/>
              </a:rPr>
              <a:t>Control of fishery to recommended catch level is also imperfect</a:t>
            </a:r>
          </a:p>
          <a:p>
            <a:pPr eaLnBrk="1" hangingPunct="1"/>
            <a:endParaRPr lang="en-US" dirty="0" smtClean="0">
              <a:latin typeface="Arial" pitchFamily="34" charset="0"/>
              <a:ea typeface="ヒラギノ角ゴ Pro W3"/>
              <a:cs typeface="ヒラギノ角ゴ Pro W3"/>
            </a:endParaRPr>
          </a:p>
          <a:p>
            <a:pPr eaLnBrk="1" hangingPunct="1"/>
            <a:r>
              <a:rPr lang="en-US" dirty="0" smtClean="0">
                <a:latin typeface="Arial" pitchFamily="34" charset="0"/>
                <a:ea typeface="ヒラギノ角ゴ Pro W3"/>
                <a:cs typeface="ヒラギノ角ゴ Pro W3"/>
              </a:rPr>
              <a:t>So, here we show how uncertainty in the information is used to guide the size of a buffer</a:t>
            </a:r>
            <a:r>
              <a:rPr lang="en-US" baseline="0" dirty="0" smtClean="0">
                <a:latin typeface="Arial" pitchFamily="34" charset="0"/>
                <a:ea typeface="ヒラギノ角ゴ Pro W3"/>
                <a:cs typeface="ヒラギノ角ゴ Pro W3"/>
              </a:rPr>
              <a:t> between the limit and the target</a:t>
            </a:r>
            <a:endParaRPr lang="en-US" dirty="0" smtClean="0">
              <a:latin typeface="Arial" pitchFamily="34" charset="0"/>
              <a:ea typeface="ヒラギノ角ゴ Pro W3"/>
              <a:cs typeface="ヒラギノ角ゴ Pro W3"/>
            </a:endParaRPr>
          </a:p>
          <a:p>
            <a:pPr eaLnBrk="1" hangingPunct="1"/>
            <a:endParaRPr lang="en-US" dirty="0" smtClean="0">
              <a:latin typeface="Arial" pitchFamily="34" charset="0"/>
              <a:ea typeface="ヒラギノ角ゴ Pro W3"/>
              <a:cs typeface="ヒラギノ角ゴ Pro W3"/>
            </a:endParaRPr>
          </a:p>
          <a:p>
            <a:pPr eaLnBrk="1" hangingPunct="1"/>
            <a:r>
              <a:rPr lang="en-US" dirty="0" smtClean="0">
                <a:latin typeface="Arial" pitchFamily="34" charset="0"/>
                <a:ea typeface="ヒラギノ角ゴ Pro W3"/>
                <a:cs typeface="ヒラギノ角ゴ Pro W3"/>
              </a:rPr>
              <a:t>Of course, in very data-poor situations in which we know little more than historical catch, we need to use even rougher approximations to provide guidance.</a:t>
            </a:r>
          </a:p>
          <a:p>
            <a:pPr eaLnBrk="1" hangingPunct="1">
              <a:spcBef>
                <a:spcPct val="0"/>
              </a:spcBef>
            </a:pPr>
            <a:endParaRPr lang="en-US" dirty="0" smtClean="0">
              <a:latin typeface="Calibri" charset="0"/>
            </a:endParaRPr>
          </a:p>
          <a:p>
            <a:pPr eaLnBrk="1" hangingPunct="1">
              <a:spcBef>
                <a:spcPct val="0"/>
              </a:spcBef>
            </a:pPr>
            <a:endParaRPr lang="en-US" dirty="0">
              <a:latin typeface="Calibri" charset="0"/>
            </a:endParaRPr>
          </a:p>
        </p:txBody>
      </p:sp>
      <p:sp>
        <p:nvSpPr>
          <p:cNvPr id="36867" name="Slide Number Placeholder 3"/>
          <p:cNvSpPr>
            <a:spLocks noGrp="1"/>
          </p:cNvSpPr>
          <p:nvPr>
            <p:ph type="sldNum" sz="quarter" idx="5"/>
          </p:nvPr>
        </p:nvSpPr>
        <p:spPr bwMode="auto">
          <a:xfrm>
            <a:off x="4143064" y="9120156"/>
            <a:ext cx="3170475" cy="4794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079" tIns="47540" rIns="95079" bIns="47540" numCol="1" anchorCtr="0" compatLnSpc="1">
            <a:prstTxWarp prst="textNoShape">
              <a:avLst/>
            </a:prstTxWarp>
          </a:bodyPr>
          <a:lstStyle>
            <a:lvl1pPr eaLnBrk="0" hangingPunct="0">
              <a:defRPr sz="2500">
                <a:solidFill>
                  <a:schemeClr val="tx1"/>
                </a:solidFill>
                <a:latin typeface="Calibri" charset="0"/>
                <a:ea typeface="ＭＳ Ｐゴシック" charset="0"/>
                <a:cs typeface="ＭＳ Ｐゴシック" charset="0"/>
              </a:defRPr>
            </a:lvl1pPr>
            <a:lvl2pPr marL="772519" indent="-297123" eaLnBrk="0" hangingPunct="0">
              <a:defRPr sz="2500">
                <a:solidFill>
                  <a:schemeClr val="tx1"/>
                </a:solidFill>
                <a:latin typeface="Calibri" charset="0"/>
                <a:ea typeface="ＭＳ Ｐゴシック" charset="0"/>
              </a:defRPr>
            </a:lvl2pPr>
            <a:lvl3pPr marL="1188491" indent="-237698" eaLnBrk="0" hangingPunct="0">
              <a:defRPr sz="2500">
                <a:solidFill>
                  <a:schemeClr val="tx1"/>
                </a:solidFill>
                <a:latin typeface="Calibri" charset="0"/>
                <a:ea typeface="ＭＳ Ｐゴシック" charset="0"/>
              </a:defRPr>
            </a:lvl3pPr>
            <a:lvl4pPr marL="1663888" indent="-237698" eaLnBrk="0" hangingPunct="0">
              <a:defRPr sz="2500">
                <a:solidFill>
                  <a:schemeClr val="tx1"/>
                </a:solidFill>
                <a:latin typeface="Calibri" charset="0"/>
                <a:ea typeface="ＭＳ Ｐゴシック" charset="0"/>
              </a:defRPr>
            </a:lvl4pPr>
            <a:lvl5pPr marL="2139285" indent="-237698" eaLnBrk="0" hangingPunct="0">
              <a:defRPr sz="2500">
                <a:solidFill>
                  <a:schemeClr val="tx1"/>
                </a:solidFill>
                <a:latin typeface="Calibri" charset="0"/>
                <a:ea typeface="ＭＳ Ｐゴシック" charset="0"/>
              </a:defRPr>
            </a:lvl5pPr>
            <a:lvl6pPr marL="2614681" indent="-237698" eaLnBrk="0" fontAlgn="base" hangingPunct="0">
              <a:spcBef>
                <a:spcPct val="0"/>
              </a:spcBef>
              <a:spcAft>
                <a:spcPct val="0"/>
              </a:spcAft>
              <a:defRPr sz="2500">
                <a:solidFill>
                  <a:schemeClr val="tx1"/>
                </a:solidFill>
                <a:latin typeface="Calibri" charset="0"/>
                <a:ea typeface="ＭＳ Ｐゴシック" charset="0"/>
              </a:defRPr>
            </a:lvl6pPr>
            <a:lvl7pPr marL="3090078" indent="-237698" eaLnBrk="0" fontAlgn="base" hangingPunct="0">
              <a:spcBef>
                <a:spcPct val="0"/>
              </a:spcBef>
              <a:spcAft>
                <a:spcPct val="0"/>
              </a:spcAft>
              <a:defRPr sz="2500">
                <a:solidFill>
                  <a:schemeClr val="tx1"/>
                </a:solidFill>
                <a:latin typeface="Calibri" charset="0"/>
                <a:ea typeface="ＭＳ Ｐゴシック" charset="0"/>
              </a:defRPr>
            </a:lvl7pPr>
            <a:lvl8pPr marL="3565474" indent="-237698" eaLnBrk="0" fontAlgn="base" hangingPunct="0">
              <a:spcBef>
                <a:spcPct val="0"/>
              </a:spcBef>
              <a:spcAft>
                <a:spcPct val="0"/>
              </a:spcAft>
              <a:defRPr sz="2500">
                <a:solidFill>
                  <a:schemeClr val="tx1"/>
                </a:solidFill>
                <a:latin typeface="Calibri" charset="0"/>
                <a:ea typeface="ＭＳ Ｐゴシック" charset="0"/>
              </a:defRPr>
            </a:lvl8pPr>
            <a:lvl9pPr marL="4040871" indent="-237698" eaLnBrk="0" fontAlgn="base" hangingPunct="0">
              <a:spcBef>
                <a:spcPct val="0"/>
              </a:spcBef>
              <a:spcAft>
                <a:spcPct val="0"/>
              </a:spcAft>
              <a:defRPr sz="2500">
                <a:solidFill>
                  <a:schemeClr val="tx1"/>
                </a:solidFill>
                <a:latin typeface="Calibri" charset="0"/>
                <a:ea typeface="ＭＳ Ｐゴシック" charset="0"/>
              </a:defRPr>
            </a:lvl9pPr>
          </a:lstStyle>
          <a:p>
            <a:pPr eaLnBrk="1" fontAlgn="base" hangingPunct="1">
              <a:spcBef>
                <a:spcPct val="0"/>
              </a:spcBef>
              <a:spcAft>
                <a:spcPct val="0"/>
              </a:spcAft>
            </a:pPr>
            <a:fld id="{8A90E1F7-D321-BF45-928D-BF210F769580}" type="slidenum">
              <a:rPr lang="en-US" sz="1200"/>
              <a:pPr eaLnBrk="1" fontAlgn="base" hangingPunct="1">
                <a:spcBef>
                  <a:spcPct val="0"/>
                </a:spcBef>
                <a:spcAft>
                  <a:spcPct val="0"/>
                </a:spcAft>
              </a:pPr>
              <a:t>29</a:t>
            </a:fld>
            <a:endParaRPr 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xfrm>
            <a:off x="4143587" y="9119474"/>
            <a:ext cx="3169920" cy="480060"/>
          </a:xfrm>
          <a:prstGeom prst="rect">
            <a:avLst/>
          </a:prstGeom>
          <a:noFill/>
        </p:spPr>
        <p:txBody>
          <a:bodyPr lIns="96661" tIns="48331" rIns="96661" bIns="48331"/>
          <a:lstStyle/>
          <a:p>
            <a:fld id="{53C5DCE4-CC62-4908-B25F-FEE9887B0CBE}" type="slidenum">
              <a:rPr lang="en-US" smtClean="0">
                <a:latin typeface="Arial" pitchFamily="34" charset="0"/>
                <a:ea typeface="ヒラギノ角ゴ Pro W3"/>
                <a:cs typeface="ヒラギノ角ゴ Pro W3"/>
              </a:rPr>
              <a:pPr/>
              <a:t>30</a:t>
            </a:fld>
            <a:endParaRPr lang="en-US" smtClean="0">
              <a:latin typeface="Arial" pitchFamily="34" charset="0"/>
              <a:ea typeface="ヒラギノ角ゴ Pro W3"/>
              <a:cs typeface="ヒラギノ角ゴ Pro W3"/>
            </a:endParaRPr>
          </a:p>
        </p:txBody>
      </p:sp>
      <p:sp>
        <p:nvSpPr>
          <p:cNvPr id="24579" name="Rectangle 2"/>
          <p:cNvSpPr>
            <a:spLocks noGrp="1" noRot="1" noChangeAspect="1" noChangeArrowheads="1" noTextEdit="1"/>
          </p:cNvSpPr>
          <p:nvPr>
            <p:ph type="sldImg"/>
          </p:nvPr>
        </p:nvSpPr>
        <p:spPr>
          <a:xfrm>
            <a:off x="1622425" y="312738"/>
            <a:ext cx="3989388" cy="2990850"/>
          </a:xfrm>
          <a:ln/>
        </p:spPr>
      </p:sp>
      <p:sp>
        <p:nvSpPr>
          <p:cNvPr id="24580" name="Rectangle 3"/>
          <p:cNvSpPr>
            <a:spLocks noGrp="1" noChangeArrowheads="1"/>
          </p:cNvSpPr>
          <p:nvPr>
            <p:ph type="body" idx="1"/>
          </p:nvPr>
        </p:nvSpPr>
        <p:spPr>
          <a:xfrm>
            <a:off x="325120" y="3384029"/>
            <a:ext cx="6664960" cy="5981075"/>
          </a:xfrm>
          <a:noFill/>
          <a:ln/>
        </p:spPr>
        <p:txBody>
          <a:bodyPr/>
          <a:lstStyle/>
          <a:p>
            <a:pPr>
              <a:buFontTx/>
              <a:buChar char="•"/>
            </a:pPr>
            <a:r>
              <a:rPr lang="en-US" dirty="0" smtClean="0">
                <a:latin typeface="Arial" pitchFamily="34" charset="0"/>
                <a:ea typeface="ヒラギノ角ゴ Pro W3"/>
                <a:cs typeface="ヒラギノ角ゴ Pro W3"/>
              </a:rPr>
              <a:t>Annual catch target accounts</a:t>
            </a:r>
            <a:r>
              <a:rPr lang="en-US" baseline="0" dirty="0" smtClean="0">
                <a:latin typeface="Arial" pitchFamily="34" charset="0"/>
                <a:ea typeface="ヒラギノ角ゴ Pro W3"/>
                <a:cs typeface="ヒラギノ角ゴ Pro W3"/>
              </a:rPr>
              <a:t> for management uncertainty</a:t>
            </a:r>
            <a:endParaRPr lang="en-US" dirty="0" smtClean="0">
              <a:latin typeface="Arial" pitchFamily="34" charset="0"/>
              <a:ea typeface="ヒラギノ角ゴ Pro W3"/>
              <a:cs typeface="ヒラギノ角ゴ Pro W3"/>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Arial" charset="0"/>
                <a:ea typeface="ヒラギノ角ゴ Pro W3" pitchFamily="1" charset="-128"/>
              </a:defRPr>
            </a:lvl1pPr>
            <a:lvl2pPr marL="785372" indent="-302066" eaLnBrk="0" hangingPunct="0">
              <a:defRPr sz="2500">
                <a:solidFill>
                  <a:schemeClr val="tx1"/>
                </a:solidFill>
                <a:latin typeface="Arial" charset="0"/>
                <a:ea typeface="ヒラギノ角ゴ Pro W3" pitchFamily="1" charset="-128"/>
              </a:defRPr>
            </a:lvl2pPr>
            <a:lvl3pPr marL="1208265" indent="-241653" eaLnBrk="0" hangingPunct="0">
              <a:defRPr sz="2500">
                <a:solidFill>
                  <a:schemeClr val="tx1"/>
                </a:solidFill>
                <a:latin typeface="Arial" charset="0"/>
                <a:ea typeface="ヒラギノ角ゴ Pro W3" pitchFamily="1" charset="-128"/>
              </a:defRPr>
            </a:lvl3pPr>
            <a:lvl4pPr marL="1691571" indent="-241653" eaLnBrk="0" hangingPunct="0">
              <a:defRPr sz="2500">
                <a:solidFill>
                  <a:schemeClr val="tx1"/>
                </a:solidFill>
                <a:latin typeface="Arial" charset="0"/>
                <a:ea typeface="ヒラギノ角ゴ Pro W3" pitchFamily="1" charset="-128"/>
              </a:defRPr>
            </a:lvl4pPr>
            <a:lvl5pPr marL="2174878" indent="-241653" eaLnBrk="0" hangingPunct="0">
              <a:defRPr sz="2500">
                <a:solidFill>
                  <a:schemeClr val="tx1"/>
                </a:solidFill>
                <a:latin typeface="Arial" charset="0"/>
                <a:ea typeface="ヒラギノ角ゴ Pro W3" pitchFamily="1" charset="-128"/>
              </a:defRPr>
            </a:lvl5pPr>
            <a:lvl6pPr marL="2658184" indent="-241653" eaLnBrk="0" fontAlgn="base" hangingPunct="0">
              <a:spcBef>
                <a:spcPct val="20000"/>
              </a:spcBef>
              <a:spcAft>
                <a:spcPct val="0"/>
              </a:spcAft>
              <a:defRPr sz="2500">
                <a:solidFill>
                  <a:schemeClr val="tx1"/>
                </a:solidFill>
                <a:latin typeface="Arial" charset="0"/>
                <a:ea typeface="ヒラギノ角ゴ Pro W3" pitchFamily="1" charset="-128"/>
              </a:defRPr>
            </a:lvl6pPr>
            <a:lvl7pPr marL="3141490" indent="-241653" eaLnBrk="0" fontAlgn="base" hangingPunct="0">
              <a:spcBef>
                <a:spcPct val="20000"/>
              </a:spcBef>
              <a:spcAft>
                <a:spcPct val="0"/>
              </a:spcAft>
              <a:defRPr sz="2500">
                <a:solidFill>
                  <a:schemeClr val="tx1"/>
                </a:solidFill>
                <a:latin typeface="Arial" charset="0"/>
                <a:ea typeface="ヒラギノ角ゴ Pro W3" pitchFamily="1" charset="-128"/>
              </a:defRPr>
            </a:lvl7pPr>
            <a:lvl8pPr marL="3624796" indent="-241653" eaLnBrk="0" fontAlgn="base" hangingPunct="0">
              <a:spcBef>
                <a:spcPct val="20000"/>
              </a:spcBef>
              <a:spcAft>
                <a:spcPct val="0"/>
              </a:spcAft>
              <a:defRPr sz="2500">
                <a:solidFill>
                  <a:schemeClr val="tx1"/>
                </a:solidFill>
                <a:latin typeface="Arial" charset="0"/>
                <a:ea typeface="ヒラギノ角ゴ Pro W3" pitchFamily="1" charset="-128"/>
              </a:defRPr>
            </a:lvl8pPr>
            <a:lvl9pPr marL="4108102" indent="-241653" eaLnBrk="0" fontAlgn="base" hangingPunct="0">
              <a:spcBef>
                <a:spcPct val="20000"/>
              </a:spcBef>
              <a:spcAft>
                <a:spcPct val="0"/>
              </a:spcAft>
              <a:defRPr sz="2500">
                <a:solidFill>
                  <a:schemeClr val="tx1"/>
                </a:solidFill>
                <a:latin typeface="Arial" charset="0"/>
                <a:ea typeface="ヒラギノ角ゴ Pro W3" pitchFamily="1" charset="-128"/>
              </a:defRPr>
            </a:lvl9pPr>
          </a:lstStyle>
          <a:p>
            <a:fld id="{DB72875A-62E0-49DC-BD71-2ACF45FF4C2F}" type="slidenum">
              <a:rPr lang="en-US" sz="1300"/>
              <a:pPr/>
              <a:t>3</a:t>
            </a:fld>
            <a:endParaRPr lang="en-US" sz="13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Dual mandate</a:t>
            </a:r>
            <a:r>
              <a:rPr lang="en-US" baseline="0" dirty="0" smtClean="0"/>
              <a:t> with Act: harvest the optimum yield while preventing overfishing</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a:t>
            </a:r>
            <a:r>
              <a:rPr lang="en-US" baseline="0" dirty="0" smtClean="0"/>
              <a:t> control rules guide process</a:t>
            </a:r>
          </a:p>
          <a:p>
            <a:r>
              <a:rPr lang="en-US" baseline="0" dirty="0" smtClean="0"/>
              <a:t>Larger buffer is used when stock is depleted below target biomass</a:t>
            </a:r>
            <a:endParaRPr lang="en-US" dirty="0"/>
          </a:p>
        </p:txBody>
      </p:sp>
      <p:sp>
        <p:nvSpPr>
          <p:cNvPr id="4" name="Slide Number Placeholder 3"/>
          <p:cNvSpPr>
            <a:spLocks noGrp="1"/>
          </p:cNvSpPr>
          <p:nvPr>
            <p:ph type="sldNum" sz="quarter" idx="10"/>
          </p:nvPr>
        </p:nvSpPr>
        <p:spPr>
          <a:xfrm>
            <a:off x="4143064" y="9120156"/>
            <a:ext cx="3170475" cy="479403"/>
          </a:xfrm>
          <a:prstGeom prst="rect">
            <a:avLst/>
          </a:prstGeom>
        </p:spPr>
        <p:txBody>
          <a:bodyPr lIns="95079" tIns="47540" rIns="95079" bIns="47540"/>
          <a:lstStyle/>
          <a:p>
            <a:pPr>
              <a:defRPr/>
            </a:pPr>
            <a:fld id="{853D5365-4F62-D847-A905-CB17BDE67027}" type="slidenum">
              <a:rPr lang="en-US" smtClean="0"/>
              <a:pPr>
                <a:defRPr/>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Scenario where we jump to </a:t>
            </a:r>
            <a:r>
              <a:rPr lang="en-US" dirty="0" err="1" smtClean="0"/>
              <a:t>Fmsy</a:t>
            </a:r>
            <a:r>
              <a:rPr lang="en-US" dirty="0" smtClean="0"/>
              <a:t> when we</a:t>
            </a:r>
            <a:r>
              <a:rPr lang="en-US" baseline="0" dirty="0" smtClean="0"/>
              <a:t> realize stock is overfished</a:t>
            </a:r>
            <a:endParaRPr lang="en-US" dirty="0" smtClean="0"/>
          </a:p>
          <a:p>
            <a:r>
              <a:rPr lang="en-US" dirty="0" smtClean="0"/>
              <a:t>Back to production model with</a:t>
            </a:r>
            <a:r>
              <a:rPr lang="en-US" baseline="0" dirty="0" smtClean="0"/>
              <a:t> no recruitment variability</a:t>
            </a:r>
          </a:p>
          <a:p>
            <a:r>
              <a:rPr lang="en-US" baseline="0" dirty="0" smtClean="0"/>
              <a:t>Start in year 0 with stock below </a:t>
            </a:r>
            <a:r>
              <a:rPr lang="en-US" baseline="0" dirty="0" err="1" smtClean="0"/>
              <a:t>Bmsy</a:t>
            </a:r>
            <a:r>
              <a:rPr lang="en-US" baseline="0" dirty="0" smtClean="0"/>
              <a:t> and with overfishing driving stock lower</a:t>
            </a:r>
          </a:p>
          <a:p>
            <a:r>
              <a:rPr lang="en-US" baseline="0" dirty="0" smtClean="0"/>
              <a:t>Then lets look at various control rules for the future</a:t>
            </a:r>
            <a:endParaRPr lang="en-US" dirty="0"/>
          </a:p>
        </p:txBody>
      </p:sp>
      <p:sp>
        <p:nvSpPr>
          <p:cNvPr id="4" name="Slide Number Placeholder 3"/>
          <p:cNvSpPr>
            <a:spLocks noGrp="1"/>
          </p:cNvSpPr>
          <p:nvPr>
            <p:ph type="sldNum" sz="quarter" idx="10"/>
          </p:nvPr>
        </p:nvSpPr>
        <p:spPr>
          <a:xfrm>
            <a:off x="4143064" y="9120156"/>
            <a:ext cx="3170475" cy="479403"/>
          </a:xfrm>
          <a:prstGeom prst="rect">
            <a:avLst/>
          </a:prstGeom>
        </p:spPr>
        <p:txBody>
          <a:bodyPr lIns="95079" tIns="47540" rIns="95079" bIns="47540"/>
          <a:lstStyle/>
          <a:p>
            <a:pPr>
              <a:defRPr/>
            </a:pPr>
            <a:fld id="{853D5365-4F62-D847-A905-CB17BDE67027}" type="slidenum">
              <a:rPr lang="en-US" smtClean="0"/>
              <a:pPr>
                <a:defRPr/>
              </a:pPr>
              <a:t>32</a:t>
            </a:fld>
            <a:endParaRPr lang="en-US"/>
          </a:p>
        </p:txBody>
      </p:sp>
    </p:spTree>
    <p:extLst>
      <p:ext uri="{BB962C8B-B14F-4D97-AF65-F5344CB8AC3E}">
        <p14:creationId xmlns:p14="http://schemas.microsoft.com/office/powerpoint/2010/main" val="1310981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called balloon payment</a:t>
            </a:r>
            <a:endParaRPr lang="en-US" dirty="0"/>
          </a:p>
        </p:txBody>
      </p:sp>
    </p:spTree>
    <p:extLst>
      <p:ext uri="{BB962C8B-B14F-4D97-AF65-F5344CB8AC3E}">
        <p14:creationId xmlns:p14="http://schemas.microsoft.com/office/powerpoint/2010/main" val="724045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 several scenarios to consider, and this is</a:t>
            </a:r>
            <a:r>
              <a:rPr lang="en-US" baseline="0" dirty="0" smtClean="0"/>
              <a:t> where socioeconomic impacts are key to informing which approach is implemented</a:t>
            </a:r>
          </a:p>
          <a:p>
            <a:r>
              <a:rPr lang="en-US" baseline="0" dirty="0" smtClean="0"/>
              <a:t>The buffer is important to account for uncertainty…this example represents a perfect world scenario, but there is always uncertainty</a:t>
            </a:r>
            <a:endParaRPr lang="en-US" dirty="0"/>
          </a:p>
        </p:txBody>
      </p:sp>
    </p:spTree>
    <p:extLst>
      <p:ext uri="{BB962C8B-B14F-4D97-AF65-F5344CB8AC3E}">
        <p14:creationId xmlns:p14="http://schemas.microsoft.com/office/powerpoint/2010/main" val="591692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Char char="•"/>
            </a:pPr>
            <a:r>
              <a:rPr lang="en-US" dirty="0" smtClean="0">
                <a:latin typeface="Calibri" charset="0"/>
              </a:rPr>
              <a:t>These 200 year simulations are run as if there was perfect information about abundance and perfect control of the fishery.</a:t>
            </a:r>
          </a:p>
          <a:p>
            <a:pPr eaLnBrk="1" hangingPunct="1">
              <a:spcBef>
                <a:spcPct val="0"/>
              </a:spcBef>
              <a:buFontTx/>
              <a:buChar char="•"/>
            </a:pPr>
            <a:r>
              <a:rPr lang="en-US" dirty="0" smtClean="0">
                <a:latin typeface="Calibri" charset="0"/>
              </a:rPr>
              <a:t>All of the fluctuation is just due to random variability in the amount of new</a:t>
            </a:r>
            <a:r>
              <a:rPr lang="en-US" baseline="0" dirty="0" smtClean="0">
                <a:latin typeface="Calibri" charset="0"/>
              </a:rPr>
              <a:t> recruitment each year</a:t>
            </a:r>
          </a:p>
          <a:p>
            <a:pPr eaLnBrk="1" hangingPunct="1">
              <a:spcBef>
                <a:spcPct val="0"/>
              </a:spcBef>
              <a:buFontTx/>
              <a:buChar char="•"/>
            </a:pPr>
            <a:r>
              <a:rPr lang="en-US" baseline="0" dirty="0" smtClean="0">
                <a:latin typeface="Calibri" charset="0"/>
              </a:rPr>
              <a:t>In the real world, there is much more uncertainty and time lags</a:t>
            </a:r>
          </a:p>
          <a:p>
            <a:pPr eaLnBrk="1" hangingPunct="1">
              <a:spcBef>
                <a:spcPct val="0"/>
              </a:spcBef>
              <a:buFontTx/>
              <a:buChar char="•"/>
            </a:pPr>
            <a:r>
              <a:rPr lang="en-US" baseline="0" dirty="0" smtClean="0">
                <a:latin typeface="Calibri" charset="0"/>
              </a:rPr>
              <a:t>Management Strategy Evaluation uses a similar simulation approach, but builds in a more realistic representation of what happens in a real situation</a:t>
            </a:r>
          </a:p>
          <a:p>
            <a:pPr eaLnBrk="1" hangingPunct="1">
              <a:spcBef>
                <a:spcPct val="0"/>
              </a:spcBef>
              <a:buFontTx/>
              <a:buChar char="•"/>
            </a:pPr>
            <a:endParaRPr lang="en-US" baseline="0" dirty="0" smtClean="0">
              <a:latin typeface="Calibri" charset="0"/>
            </a:endParaRPr>
          </a:p>
          <a:p>
            <a:pPr eaLnBrk="1" hangingPunct="1">
              <a:spcBef>
                <a:spcPct val="0"/>
              </a:spcBef>
              <a:buFontTx/>
              <a:buChar char="•"/>
            </a:pPr>
            <a:r>
              <a:rPr lang="en-US" baseline="0" dirty="0" smtClean="0">
                <a:latin typeface="Calibri" charset="0"/>
              </a:rPr>
              <a:t>Increasingly sophisticated tools available for analyzing scenarios</a:t>
            </a:r>
          </a:p>
          <a:p>
            <a:pPr eaLnBrk="1" hangingPunct="1">
              <a:spcBef>
                <a:spcPct val="0"/>
              </a:spcBef>
              <a:buFontTx/>
              <a:buChar char="•"/>
            </a:pPr>
            <a:r>
              <a:rPr lang="en-US" baseline="0" dirty="0" smtClean="0">
                <a:latin typeface="Calibri" charset="0"/>
              </a:rPr>
              <a:t>Stock will fluctuate around the equilibrium conditions…if we can maintain a constant F, catch will fluctuate over time with biomass because productivity is fluctuating, but on average we are near MSY</a:t>
            </a:r>
            <a:endParaRPr lang="en-US" dirty="0">
              <a:latin typeface="Calibri" charset="0"/>
            </a:endParaRPr>
          </a:p>
        </p:txBody>
      </p:sp>
      <p:sp>
        <p:nvSpPr>
          <p:cNvPr id="73731" name="Slide Number Placeholder 3"/>
          <p:cNvSpPr>
            <a:spLocks noGrp="1"/>
          </p:cNvSpPr>
          <p:nvPr>
            <p:ph type="sldNum" sz="quarter" idx="5"/>
          </p:nvPr>
        </p:nvSpPr>
        <p:spPr bwMode="auto">
          <a:xfrm>
            <a:off x="4143064" y="9120156"/>
            <a:ext cx="3170475" cy="4794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079" tIns="47540" rIns="95079" bIns="47540" numCol="1" anchorCtr="0" compatLnSpc="1">
            <a:prstTxWarp prst="textNoShape">
              <a:avLst/>
            </a:prstTxWarp>
          </a:bodyPr>
          <a:lstStyle>
            <a:lvl1pPr eaLnBrk="0" hangingPunct="0">
              <a:defRPr sz="2500">
                <a:solidFill>
                  <a:schemeClr val="tx1"/>
                </a:solidFill>
                <a:latin typeface="Calibri" charset="0"/>
                <a:ea typeface="ＭＳ Ｐゴシック" charset="0"/>
                <a:cs typeface="ＭＳ Ｐゴシック" charset="0"/>
              </a:defRPr>
            </a:lvl1pPr>
            <a:lvl2pPr marL="772519" indent="-297123" eaLnBrk="0" hangingPunct="0">
              <a:defRPr sz="2500">
                <a:solidFill>
                  <a:schemeClr val="tx1"/>
                </a:solidFill>
                <a:latin typeface="Calibri" charset="0"/>
                <a:ea typeface="ＭＳ Ｐゴシック" charset="0"/>
              </a:defRPr>
            </a:lvl2pPr>
            <a:lvl3pPr marL="1188491" indent="-237698" eaLnBrk="0" hangingPunct="0">
              <a:defRPr sz="2500">
                <a:solidFill>
                  <a:schemeClr val="tx1"/>
                </a:solidFill>
                <a:latin typeface="Calibri" charset="0"/>
                <a:ea typeface="ＭＳ Ｐゴシック" charset="0"/>
              </a:defRPr>
            </a:lvl3pPr>
            <a:lvl4pPr marL="1663888" indent="-237698" eaLnBrk="0" hangingPunct="0">
              <a:defRPr sz="2500">
                <a:solidFill>
                  <a:schemeClr val="tx1"/>
                </a:solidFill>
                <a:latin typeface="Calibri" charset="0"/>
                <a:ea typeface="ＭＳ Ｐゴシック" charset="0"/>
              </a:defRPr>
            </a:lvl4pPr>
            <a:lvl5pPr marL="2139285" indent="-237698" eaLnBrk="0" hangingPunct="0">
              <a:defRPr sz="2500">
                <a:solidFill>
                  <a:schemeClr val="tx1"/>
                </a:solidFill>
                <a:latin typeface="Calibri" charset="0"/>
                <a:ea typeface="ＭＳ Ｐゴシック" charset="0"/>
              </a:defRPr>
            </a:lvl5pPr>
            <a:lvl6pPr marL="2614681" indent="-237698" eaLnBrk="0" fontAlgn="base" hangingPunct="0">
              <a:spcBef>
                <a:spcPct val="0"/>
              </a:spcBef>
              <a:spcAft>
                <a:spcPct val="0"/>
              </a:spcAft>
              <a:defRPr sz="2500">
                <a:solidFill>
                  <a:schemeClr val="tx1"/>
                </a:solidFill>
                <a:latin typeface="Calibri" charset="0"/>
                <a:ea typeface="ＭＳ Ｐゴシック" charset="0"/>
              </a:defRPr>
            </a:lvl6pPr>
            <a:lvl7pPr marL="3090078" indent="-237698" eaLnBrk="0" fontAlgn="base" hangingPunct="0">
              <a:spcBef>
                <a:spcPct val="0"/>
              </a:spcBef>
              <a:spcAft>
                <a:spcPct val="0"/>
              </a:spcAft>
              <a:defRPr sz="2500">
                <a:solidFill>
                  <a:schemeClr val="tx1"/>
                </a:solidFill>
                <a:latin typeface="Calibri" charset="0"/>
                <a:ea typeface="ＭＳ Ｐゴシック" charset="0"/>
              </a:defRPr>
            </a:lvl7pPr>
            <a:lvl8pPr marL="3565474" indent="-237698" eaLnBrk="0" fontAlgn="base" hangingPunct="0">
              <a:spcBef>
                <a:spcPct val="0"/>
              </a:spcBef>
              <a:spcAft>
                <a:spcPct val="0"/>
              </a:spcAft>
              <a:defRPr sz="2500">
                <a:solidFill>
                  <a:schemeClr val="tx1"/>
                </a:solidFill>
                <a:latin typeface="Calibri" charset="0"/>
                <a:ea typeface="ＭＳ Ｐゴシック" charset="0"/>
              </a:defRPr>
            </a:lvl8pPr>
            <a:lvl9pPr marL="4040871" indent="-237698" eaLnBrk="0" fontAlgn="base" hangingPunct="0">
              <a:spcBef>
                <a:spcPct val="0"/>
              </a:spcBef>
              <a:spcAft>
                <a:spcPct val="0"/>
              </a:spcAft>
              <a:defRPr sz="2500">
                <a:solidFill>
                  <a:schemeClr val="tx1"/>
                </a:solidFill>
                <a:latin typeface="Calibri" charset="0"/>
                <a:ea typeface="ＭＳ Ｐゴシック" charset="0"/>
              </a:defRPr>
            </a:lvl9pPr>
          </a:lstStyle>
          <a:p>
            <a:pPr eaLnBrk="1" fontAlgn="base" hangingPunct="1">
              <a:spcBef>
                <a:spcPct val="0"/>
              </a:spcBef>
              <a:spcAft>
                <a:spcPct val="0"/>
              </a:spcAft>
            </a:pPr>
            <a:fld id="{24200842-45CB-BD40-B206-F6448736A2FB}" type="slidenum">
              <a:rPr lang="en-US" sz="1200"/>
              <a:pPr eaLnBrk="1" fontAlgn="base" hangingPunct="1">
                <a:spcBef>
                  <a:spcPct val="0"/>
                </a:spcBef>
                <a:spcAft>
                  <a:spcPct val="0"/>
                </a:spcAft>
              </a:pPr>
              <a:t>36</a:t>
            </a:fld>
            <a:endParaRPr 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xfrm>
            <a:off x="4143587" y="9119474"/>
            <a:ext cx="3169920" cy="480060"/>
          </a:xfrm>
          <a:prstGeom prst="rect">
            <a:avLst/>
          </a:prstGeom>
          <a:noFill/>
        </p:spPr>
        <p:txBody>
          <a:bodyPr lIns="96661" tIns="48331" rIns="96661" bIns="48331"/>
          <a:lstStyle/>
          <a:p>
            <a:fld id="{CBCA32A8-4882-4960-A5C3-2D2392ECCD42}" type="slidenum">
              <a:rPr lang="en-US" smtClean="0"/>
              <a:pPr/>
              <a:t>37</a:t>
            </a:fld>
            <a:endParaRPr lang="en-US" smtClean="0"/>
          </a:p>
        </p:txBody>
      </p:sp>
      <p:sp>
        <p:nvSpPr>
          <p:cNvPr id="72707" name="Rectangle 2"/>
          <p:cNvSpPr>
            <a:spLocks noGrp="1" noRot="1" noChangeAspect="1" noChangeArrowheads="1" noTextEdit="1"/>
          </p:cNvSpPr>
          <p:nvPr>
            <p:ph type="sldImg"/>
          </p:nvPr>
        </p:nvSpPr>
        <p:spPr>
          <a:xfrm>
            <a:off x="1258888" y="722313"/>
            <a:ext cx="4800600" cy="3600450"/>
          </a:xfrm>
          <a:ln/>
        </p:spPr>
      </p:sp>
      <p:sp>
        <p:nvSpPr>
          <p:cNvPr id="72708" name="Rectangle 3"/>
          <p:cNvSpPr>
            <a:spLocks noGrp="1" noChangeArrowheads="1"/>
          </p:cNvSpPr>
          <p:nvPr>
            <p:ph type="body" idx="1"/>
          </p:nvPr>
        </p:nvSpPr>
        <p:spPr>
          <a:xfrm>
            <a:off x="975360" y="4560570"/>
            <a:ext cx="5364480" cy="4318874"/>
          </a:xfrm>
          <a:noFill/>
          <a:ln/>
        </p:spPr>
        <p:txBody>
          <a:bodyPr/>
          <a:lstStyle/>
          <a:p>
            <a:pPr eaLnBrk="1" hangingPunct="1"/>
            <a:r>
              <a:rPr lang="en-US" dirty="0" smtClean="0"/>
              <a:t>Data-poor</a:t>
            </a:r>
            <a:r>
              <a:rPr lang="en-US" baseline="0" dirty="0" smtClean="0"/>
              <a:t> approaches (ORCS, DBSRA) can be thought of as stop-gap approaches until we have more information to conduct an assessment</a:t>
            </a:r>
            <a:endParaRPr lang="en-US" dirty="0" smtClean="0"/>
          </a:p>
          <a:p>
            <a:pPr eaLnBrk="1" hangingPunct="1"/>
            <a:r>
              <a:rPr lang="en-US" dirty="0" smtClean="0"/>
              <a:t>Proxies for unmeasured uncertainty</a:t>
            </a:r>
            <a:r>
              <a:rPr lang="en-US" baseline="0" dirty="0" smtClean="0"/>
              <a:t> can be informed by similar stocks with more complete info</a:t>
            </a:r>
          </a:p>
          <a:p>
            <a:pPr eaLnBrk="1" hangingPunct="1"/>
            <a:r>
              <a:rPr lang="en-US" baseline="0" dirty="0" smtClean="0"/>
              <a:t>Catch-only approach: how do we set a buffer in this situation? But we’re not accounting for all uncertainty, so the buffer should at least be as conservative as a similar species with more information</a:t>
            </a:r>
          </a:p>
          <a:p>
            <a:pPr eaLnBrk="1" hangingPunct="1"/>
            <a:r>
              <a:rPr lang="en-US" baseline="0" dirty="0" smtClean="0"/>
              <a:t>Paradox: in a data-poor situation, we don’t know how to calculate uncertainty, so in principal the buffer should be at least as large as when we would calculate uncertainties</a:t>
            </a:r>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Need to account for science uncertainty, even if they have to borrow</a:t>
            </a:r>
            <a:r>
              <a:rPr lang="en-US" baseline="0" dirty="0" smtClean="0"/>
              <a:t> information from other stocks…this is their role to inform the Councils</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xfrm>
            <a:off x="4143587" y="9119474"/>
            <a:ext cx="3169920" cy="480060"/>
          </a:xfrm>
          <a:prstGeom prst="rect">
            <a:avLst/>
          </a:prstGeom>
          <a:noFill/>
        </p:spPr>
        <p:txBody>
          <a:bodyPr lIns="96661" tIns="48331" rIns="96661" bIns="48331"/>
          <a:lstStyle/>
          <a:p>
            <a:fld id="{76ABD7C4-B474-4532-8CB5-638BC50BEA2D}" type="slidenum">
              <a:rPr lang="en-US" smtClean="0"/>
              <a:pPr/>
              <a:t>39</a:t>
            </a:fld>
            <a:endParaRPr lang="en-US"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info on stock assessments</a:t>
            </a:r>
            <a:r>
              <a:rPr lang="en-US" baseline="0" dirty="0" smtClean="0"/>
              <a:t> and how well US stocks are being managed</a:t>
            </a:r>
            <a:endParaRPr lang="en-US" dirty="0"/>
          </a:p>
        </p:txBody>
      </p:sp>
    </p:spTree>
    <p:extLst>
      <p:ext uri="{BB962C8B-B14F-4D97-AF65-F5344CB8AC3E}">
        <p14:creationId xmlns:p14="http://schemas.microsoft.com/office/powerpoint/2010/main" val="3789695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r>
              <a:rPr lang="en-US" dirty="0" smtClean="0"/>
              <a:t>Hand out – 10 minutes or so to read through – have each table respond</a:t>
            </a:r>
            <a:r>
              <a:rPr lang="en-US" baseline="0" dirty="0" smtClean="0"/>
              <a:t> to the questions</a:t>
            </a:r>
          </a:p>
          <a:p>
            <a:r>
              <a:rPr lang="en-US" baseline="0" dirty="0" smtClean="0"/>
              <a:t>Goal</a:t>
            </a:r>
            <a:r>
              <a:rPr lang="en-US" baseline="0" dirty="0" smtClean="0"/>
              <a:t>: consider </a:t>
            </a:r>
            <a:r>
              <a:rPr lang="en-US" baseline="0" dirty="0" smtClean="0"/>
              <a:t>tradeoffs</a:t>
            </a:r>
          </a:p>
          <a:p>
            <a:endParaRPr lang="en-US" baseline="0" dirty="0" smtClean="0"/>
          </a:p>
          <a:p>
            <a:pPr marL="342900" indent="-342900">
              <a:buFont typeface="Arial" panose="020B0604020202020204" pitchFamily="34" charset="0"/>
              <a:buChar char="•"/>
            </a:pPr>
            <a:r>
              <a:rPr lang="en-US" sz="1000" b="1" kern="1200" dirty="0" smtClean="0">
                <a:solidFill>
                  <a:schemeClr val="tx2"/>
                </a:solidFill>
                <a:latin typeface="Arial" charset="0"/>
                <a:ea typeface="+mn-ea"/>
                <a:cs typeface="Arial" charset="0"/>
              </a:rPr>
              <a:t>New assessment has much uncertainty</a:t>
            </a:r>
          </a:p>
          <a:p>
            <a:pPr marL="342900" indent="-342900">
              <a:buFont typeface="Arial" panose="020B0604020202020204" pitchFamily="34" charset="0"/>
              <a:buChar char="•"/>
            </a:pPr>
            <a:r>
              <a:rPr lang="en-US" sz="1000" b="1" kern="1200" dirty="0" smtClean="0">
                <a:solidFill>
                  <a:schemeClr val="tx2"/>
                </a:solidFill>
                <a:latin typeface="Arial" charset="0"/>
                <a:ea typeface="+mn-ea"/>
                <a:cs typeface="Arial" charset="0"/>
              </a:rPr>
              <a:t>Indicates stock as been declining</a:t>
            </a:r>
          </a:p>
          <a:p>
            <a:pPr marL="342900" indent="-342900">
              <a:buFont typeface="Arial" panose="020B0604020202020204" pitchFamily="34" charset="0"/>
              <a:buChar char="•"/>
            </a:pPr>
            <a:r>
              <a:rPr lang="en-US" sz="1000" b="1" kern="1200" smtClean="0">
                <a:solidFill>
                  <a:schemeClr val="tx2"/>
                </a:solidFill>
                <a:latin typeface="Arial" charset="0"/>
                <a:ea typeface="+mn-ea"/>
                <a:cs typeface="Arial" charset="0"/>
              </a:rPr>
              <a:t>Now approaching both overfishing and overfished levels</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Arial" charset="0"/>
                <a:ea typeface="ヒラギノ角ゴ Pro W3" pitchFamily="1" charset="-128"/>
              </a:defRPr>
            </a:lvl1pPr>
            <a:lvl2pPr marL="785372" indent="-302066" eaLnBrk="0" hangingPunct="0">
              <a:defRPr sz="2500">
                <a:solidFill>
                  <a:schemeClr val="tx1"/>
                </a:solidFill>
                <a:latin typeface="Arial" charset="0"/>
                <a:ea typeface="ヒラギノ角ゴ Pro W3" pitchFamily="1" charset="-128"/>
              </a:defRPr>
            </a:lvl2pPr>
            <a:lvl3pPr marL="1208265" indent="-241653" eaLnBrk="0" hangingPunct="0">
              <a:defRPr sz="2500">
                <a:solidFill>
                  <a:schemeClr val="tx1"/>
                </a:solidFill>
                <a:latin typeface="Arial" charset="0"/>
                <a:ea typeface="ヒラギノ角ゴ Pro W3" pitchFamily="1" charset="-128"/>
              </a:defRPr>
            </a:lvl3pPr>
            <a:lvl4pPr marL="1691571" indent="-241653" eaLnBrk="0" hangingPunct="0">
              <a:defRPr sz="2500">
                <a:solidFill>
                  <a:schemeClr val="tx1"/>
                </a:solidFill>
                <a:latin typeface="Arial" charset="0"/>
                <a:ea typeface="ヒラギノ角ゴ Pro W3" pitchFamily="1" charset="-128"/>
              </a:defRPr>
            </a:lvl4pPr>
            <a:lvl5pPr marL="2174878" indent="-241653" eaLnBrk="0" hangingPunct="0">
              <a:defRPr sz="2500">
                <a:solidFill>
                  <a:schemeClr val="tx1"/>
                </a:solidFill>
                <a:latin typeface="Arial" charset="0"/>
                <a:ea typeface="ヒラギノ角ゴ Pro W3" pitchFamily="1" charset="-128"/>
              </a:defRPr>
            </a:lvl5pPr>
            <a:lvl6pPr marL="2658184" indent="-241653" eaLnBrk="0" fontAlgn="base" hangingPunct="0">
              <a:spcBef>
                <a:spcPct val="20000"/>
              </a:spcBef>
              <a:spcAft>
                <a:spcPct val="0"/>
              </a:spcAft>
              <a:defRPr sz="2500">
                <a:solidFill>
                  <a:schemeClr val="tx1"/>
                </a:solidFill>
                <a:latin typeface="Arial" charset="0"/>
                <a:ea typeface="ヒラギノ角ゴ Pro W3" pitchFamily="1" charset="-128"/>
              </a:defRPr>
            </a:lvl6pPr>
            <a:lvl7pPr marL="3141490" indent="-241653" eaLnBrk="0" fontAlgn="base" hangingPunct="0">
              <a:spcBef>
                <a:spcPct val="20000"/>
              </a:spcBef>
              <a:spcAft>
                <a:spcPct val="0"/>
              </a:spcAft>
              <a:defRPr sz="2500">
                <a:solidFill>
                  <a:schemeClr val="tx1"/>
                </a:solidFill>
                <a:latin typeface="Arial" charset="0"/>
                <a:ea typeface="ヒラギノ角ゴ Pro W3" pitchFamily="1" charset="-128"/>
              </a:defRPr>
            </a:lvl7pPr>
            <a:lvl8pPr marL="3624796" indent="-241653" eaLnBrk="0" fontAlgn="base" hangingPunct="0">
              <a:spcBef>
                <a:spcPct val="20000"/>
              </a:spcBef>
              <a:spcAft>
                <a:spcPct val="0"/>
              </a:spcAft>
              <a:defRPr sz="2500">
                <a:solidFill>
                  <a:schemeClr val="tx1"/>
                </a:solidFill>
                <a:latin typeface="Arial" charset="0"/>
                <a:ea typeface="ヒラギノ角ゴ Pro W3" pitchFamily="1" charset="-128"/>
              </a:defRPr>
            </a:lvl8pPr>
            <a:lvl9pPr marL="4108102" indent="-241653" eaLnBrk="0" fontAlgn="base" hangingPunct="0">
              <a:spcBef>
                <a:spcPct val="20000"/>
              </a:spcBef>
              <a:spcAft>
                <a:spcPct val="0"/>
              </a:spcAft>
              <a:defRPr sz="2500">
                <a:solidFill>
                  <a:schemeClr val="tx1"/>
                </a:solidFill>
                <a:latin typeface="Arial" charset="0"/>
                <a:ea typeface="ヒラギノ角ゴ Pro W3" pitchFamily="1" charset="-128"/>
              </a:defRPr>
            </a:lvl9pPr>
          </a:lstStyle>
          <a:p>
            <a:fld id="{47F52408-A8FC-4440-AF93-727ECEB892BB}" type="slidenum">
              <a:rPr lang="en-US" sz="1300"/>
              <a:pPr/>
              <a:t>4</a:t>
            </a:fld>
            <a:endParaRPr lang="en-US"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Unlike</a:t>
            </a:r>
            <a:r>
              <a:rPr lang="en-US" baseline="0" dirty="0" smtClean="0"/>
              <a:t> MMPA, which has a strict requirement for stock assessments, MSA does not specify that assessments are required, but collectively these statements imply that stock assessments are necessary</a:t>
            </a:r>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endParaRPr lang="en-US" dirty="0"/>
          </a:p>
        </p:txBody>
      </p:sp>
      <p:sp>
        <p:nvSpPr>
          <p:cNvPr id="4" name="Slide Number Placeholder 3"/>
          <p:cNvSpPr>
            <a:spLocks noGrp="1"/>
          </p:cNvSpPr>
          <p:nvPr>
            <p:ph type="sldNum" sz="quarter" idx="10"/>
          </p:nvPr>
        </p:nvSpPr>
        <p:spPr>
          <a:xfrm>
            <a:off x="4143064" y="9120156"/>
            <a:ext cx="3170475" cy="479403"/>
          </a:xfrm>
          <a:prstGeom prst="rect">
            <a:avLst/>
          </a:prstGeom>
        </p:spPr>
        <p:txBody>
          <a:bodyPr lIns="95079" tIns="47540" rIns="95079" bIns="47540"/>
          <a:lstStyle/>
          <a:p>
            <a:pPr>
              <a:defRPr/>
            </a:pPr>
            <a:fld id="{853D5365-4F62-D847-A905-CB17BDE67027}" type="slidenum">
              <a:rPr lang="en-US" smtClean="0"/>
              <a:pPr>
                <a:defRPr/>
              </a:pPr>
              <a:t>44</a:t>
            </a:fld>
            <a:endParaRPr lang="en-US"/>
          </a:p>
        </p:txBody>
      </p:sp>
    </p:spTree>
    <p:extLst>
      <p:ext uri="{BB962C8B-B14F-4D97-AF65-F5344CB8AC3E}">
        <p14:creationId xmlns:p14="http://schemas.microsoft.com/office/powerpoint/2010/main" val="1382698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xfrm>
            <a:off x="4143587" y="9119474"/>
            <a:ext cx="3169920" cy="48006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lstStyle>
            <a:lvl1pPr eaLnBrk="0" hangingPunct="0">
              <a:defRPr sz="2500">
                <a:solidFill>
                  <a:schemeClr val="tx1"/>
                </a:solidFill>
                <a:latin typeface="Arial" charset="0"/>
                <a:ea typeface="ヒラギノ角ゴ Pro W3" pitchFamily="1" charset="-128"/>
              </a:defRPr>
            </a:lvl1pPr>
            <a:lvl2pPr marL="785372" indent="-302066" eaLnBrk="0" hangingPunct="0">
              <a:defRPr sz="2500">
                <a:solidFill>
                  <a:schemeClr val="tx1"/>
                </a:solidFill>
                <a:latin typeface="Arial" charset="0"/>
                <a:ea typeface="ヒラギノ角ゴ Pro W3" pitchFamily="1" charset="-128"/>
              </a:defRPr>
            </a:lvl2pPr>
            <a:lvl3pPr marL="1208265" indent="-241653" eaLnBrk="0" hangingPunct="0">
              <a:defRPr sz="2500">
                <a:solidFill>
                  <a:schemeClr val="tx1"/>
                </a:solidFill>
                <a:latin typeface="Arial" charset="0"/>
                <a:ea typeface="ヒラギノ角ゴ Pro W3" pitchFamily="1" charset="-128"/>
              </a:defRPr>
            </a:lvl3pPr>
            <a:lvl4pPr marL="1691571" indent="-241653" eaLnBrk="0" hangingPunct="0">
              <a:defRPr sz="2500">
                <a:solidFill>
                  <a:schemeClr val="tx1"/>
                </a:solidFill>
                <a:latin typeface="Arial" charset="0"/>
                <a:ea typeface="ヒラギノ角ゴ Pro W3" pitchFamily="1" charset="-128"/>
              </a:defRPr>
            </a:lvl4pPr>
            <a:lvl5pPr marL="2174878" indent="-241653" eaLnBrk="0" hangingPunct="0">
              <a:defRPr sz="2500">
                <a:solidFill>
                  <a:schemeClr val="tx1"/>
                </a:solidFill>
                <a:latin typeface="Arial" charset="0"/>
                <a:ea typeface="ヒラギノ角ゴ Pro W3" pitchFamily="1" charset="-128"/>
              </a:defRPr>
            </a:lvl5pPr>
            <a:lvl6pPr marL="2658184" indent="-241653" eaLnBrk="0" fontAlgn="base" hangingPunct="0">
              <a:spcBef>
                <a:spcPct val="20000"/>
              </a:spcBef>
              <a:spcAft>
                <a:spcPct val="0"/>
              </a:spcAft>
              <a:defRPr sz="2500">
                <a:solidFill>
                  <a:schemeClr val="tx1"/>
                </a:solidFill>
                <a:latin typeface="Arial" charset="0"/>
                <a:ea typeface="ヒラギノ角ゴ Pro W3" pitchFamily="1" charset="-128"/>
              </a:defRPr>
            </a:lvl6pPr>
            <a:lvl7pPr marL="3141490" indent="-241653" eaLnBrk="0" fontAlgn="base" hangingPunct="0">
              <a:spcBef>
                <a:spcPct val="20000"/>
              </a:spcBef>
              <a:spcAft>
                <a:spcPct val="0"/>
              </a:spcAft>
              <a:defRPr sz="2500">
                <a:solidFill>
                  <a:schemeClr val="tx1"/>
                </a:solidFill>
                <a:latin typeface="Arial" charset="0"/>
                <a:ea typeface="ヒラギノ角ゴ Pro W3" pitchFamily="1" charset="-128"/>
              </a:defRPr>
            </a:lvl7pPr>
            <a:lvl8pPr marL="3624796" indent="-241653" eaLnBrk="0" fontAlgn="base" hangingPunct="0">
              <a:spcBef>
                <a:spcPct val="20000"/>
              </a:spcBef>
              <a:spcAft>
                <a:spcPct val="0"/>
              </a:spcAft>
              <a:defRPr sz="2500">
                <a:solidFill>
                  <a:schemeClr val="tx1"/>
                </a:solidFill>
                <a:latin typeface="Arial" charset="0"/>
                <a:ea typeface="ヒラギノ角ゴ Pro W3" pitchFamily="1" charset="-128"/>
              </a:defRPr>
            </a:lvl8pPr>
            <a:lvl9pPr marL="4108102" indent="-241653" eaLnBrk="0" fontAlgn="base" hangingPunct="0">
              <a:spcBef>
                <a:spcPct val="20000"/>
              </a:spcBef>
              <a:spcAft>
                <a:spcPct val="0"/>
              </a:spcAft>
              <a:defRPr sz="2500">
                <a:solidFill>
                  <a:schemeClr val="tx1"/>
                </a:solidFill>
                <a:latin typeface="Arial" charset="0"/>
                <a:ea typeface="ヒラギノ角ゴ Pro W3" pitchFamily="1" charset="-128"/>
              </a:defRPr>
            </a:lvl9pPr>
          </a:lstStyle>
          <a:p>
            <a:fld id="{47F52408-A8FC-4440-AF93-727ECEB892BB}" type="slidenum">
              <a:rPr lang="en-US" sz="1300"/>
              <a:pPr/>
              <a:t>5</a:t>
            </a:fld>
            <a:endParaRPr lang="en-US"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NMFS stock assessment efforts</a:t>
            </a:r>
            <a:r>
              <a:rPr lang="en-US" baseline="0" dirty="0" smtClean="0"/>
              <a:t> are conducted in partnership with State, Commission and academic scientists and the assessment results are publically vetted through the Fishery Management Council process</a:t>
            </a:r>
          </a:p>
          <a:p>
            <a:pPr eaLnBrk="1" hangingPunct="1"/>
            <a:r>
              <a:rPr lang="en-US" baseline="0" dirty="0" smtClean="0"/>
              <a:t>Details of how this flow works differ somewhat between regions.</a:t>
            </a:r>
          </a:p>
          <a:p>
            <a:pPr eaLnBrk="1" hangingPunct="1"/>
            <a:r>
              <a:rPr lang="en-US" baseline="0" dirty="0" smtClean="0"/>
              <a:t>The overall process is a partnership: data – analysis – review – recommendations – implementation</a:t>
            </a:r>
          </a:p>
          <a:p>
            <a:pPr eaLnBrk="1" hangingPunct="1"/>
            <a:r>
              <a:rPr lang="en-US" baseline="0" dirty="0" smtClean="0"/>
              <a:t>Plan teams: groups of mostly scientists (and managers) that help develop management operations (allocations)…formal groups established in Council process</a:t>
            </a:r>
          </a:p>
          <a:p>
            <a:pPr eaLnBrk="1" hangingPunct="1"/>
            <a:r>
              <a:rPr lang="en-US" baseline="0" dirty="0" smtClean="0"/>
              <a:t>Plan teams and advisory panels can interpret SSC advice</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xfrm>
            <a:off x="4143587" y="9119474"/>
            <a:ext cx="3169920" cy="480060"/>
          </a:xfrm>
          <a:prstGeom prst="rect">
            <a:avLst/>
          </a:prstGeom>
          <a:noFill/>
        </p:spPr>
        <p:txBody>
          <a:bodyPr lIns="96661" tIns="48331" rIns="96661" bIns="48331"/>
          <a:lstStyle/>
          <a:p>
            <a:fld id="{EC16707A-9F1D-49B7-BEE1-8B2413E99C66}" type="slidenum">
              <a:rPr lang="en-US" smtClean="0"/>
              <a:pPr/>
              <a:t>6</a:t>
            </a:fld>
            <a:endParaRPr lang="en-US"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r>
              <a:rPr lang="en-US" dirty="0" smtClean="0"/>
              <a:t>Before I get too far, let me introduce some assessment concepts and jargon</a:t>
            </a:r>
          </a:p>
          <a:p>
            <a:pPr eaLnBrk="1" hangingPunct="1"/>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xfrm>
            <a:off x="4143587" y="9119474"/>
            <a:ext cx="3169920" cy="480060"/>
          </a:xfrm>
          <a:prstGeom prst="rect">
            <a:avLst/>
          </a:prstGeom>
          <a:noFill/>
        </p:spPr>
        <p:txBody>
          <a:bodyPr lIns="96661" tIns="48331" rIns="96661" bIns="48331"/>
          <a:lstStyle/>
          <a:p>
            <a:fld id="{F3A337BC-4989-4E69-BA3A-DBC1DA20A216}" type="slidenum">
              <a:rPr lang="en-US" smtClean="0"/>
              <a:pPr/>
              <a:t>7</a:t>
            </a:fld>
            <a:endParaRPr 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r>
              <a:rPr lang="en-US" dirty="0" smtClean="0"/>
              <a:t>Stock</a:t>
            </a:r>
            <a:r>
              <a:rPr lang="en-US" baseline="0" dirty="0" smtClean="0"/>
              <a:t> definition should be based on biology because the stock assessment model is a demographic analysis assuming biological attributes</a:t>
            </a: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xfrm>
            <a:off x="4143587" y="9119474"/>
            <a:ext cx="3169920" cy="480060"/>
          </a:xfrm>
          <a:prstGeom prst="rect">
            <a:avLst/>
          </a:prstGeom>
          <a:noFill/>
        </p:spPr>
        <p:txBody>
          <a:bodyPr lIns="96661" tIns="48331" rIns="96661" bIns="48331"/>
          <a:lstStyle/>
          <a:p>
            <a:fld id="{F3A337BC-4989-4E69-BA3A-DBC1DA20A216}" type="slidenum">
              <a:rPr lang="en-US" smtClean="0"/>
              <a:pPr/>
              <a:t>8</a:t>
            </a:fld>
            <a:endParaRPr 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r>
              <a:rPr lang="en-US" dirty="0" smtClean="0"/>
              <a:t>Significant partnerships with States and Commissions on monitoring the catch</a:t>
            </a:r>
          </a:p>
          <a:p>
            <a:pPr eaLnBrk="1" hangingPunct="1"/>
            <a:r>
              <a:rPr lang="en-US" dirty="0" smtClean="0"/>
              <a:t>Partnerships</a:t>
            </a:r>
            <a:r>
              <a:rPr lang="en-US" baseline="0" dirty="0" smtClean="0"/>
              <a:t> with Cooperative Research on catch, biology and pilot surveys</a:t>
            </a:r>
          </a:p>
          <a:p>
            <a:pPr eaLnBrk="1" hangingPunct="1"/>
            <a:r>
              <a:rPr lang="en-US" baseline="0" dirty="0" smtClean="0"/>
              <a:t>Partnerships with universities on biology, model methods, including advanced models</a:t>
            </a:r>
          </a:p>
          <a:p>
            <a:pPr eaLnBrk="1" hangingPunct="1"/>
            <a:endParaRPr lang="en-US" baseline="0" dirty="0" smtClean="0"/>
          </a:p>
          <a:p>
            <a:pPr eaLnBrk="1" hangingPunct="1"/>
            <a:r>
              <a:rPr lang="en-US" baseline="0" dirty="0" smtClean="0"/>
              <a:t>Biology is key input because it helps determine the level of productivity that a population can support</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xfrm>
            <a:off x="4143587" y="9119474"/>
            <a:ext cx="3169920" cy="480060"/>
          </a:xfrm>
          <a:prstGeom prst="rect">
            <a:avLst/>
          </a:prstGeom>
          <a:noFill/>
        </p:spPr>
        <p:txBody>
          <a:bodyPr lIns="96661" tIns="48331" rIns="96661" bIns="48331"/>
          <a:lstStyle/>
          <a:p>
            <a:fld id="{34A2D0CF-B72D-40F5-8860-835E246FC4E8}" type="slidenum">
              <a:rPr lang="en-US" smtClean="0"/>
              <a:pPr/>
              <a:t>9</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smtClean="0"/>
              <a:t>Catch monitoring</a:t>
            </a:r>
            <a:r>
              <a:rPr lang="en-US" baseline="0" dirty="0" smtClean="0"/>
              <a:t> relies on substantial partnership with states/federal/academia/industry…</a:t>
            </a: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3.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 Boa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 Tur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 Seafoo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 Fis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4" name="Footer Placeholder 3"/>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5" name="Slide Number Placeholder 4"/>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096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447800"/>
            <a:ext cx="7772400" cy="4648200"/>
          </a:xfrm>
        </p:spPr>
        <p:txBody>
          <a:bodyPr/>
          <a:lstStyle/>
          <a:p>
            <a:pPr lvl="0"/>
            <a:endParaRPr lang="en-US" noProof="0" smtClean="0"/>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r>
              <a:rPr lang="en-US"/>
              <a:t>Stock Assessment Overview</a:t>
            </a: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04C370AD-5AF5-45F8-9696-59B93BA43EF4}" type="slidenum">
              <a:rPr lang="en-US"/>
              <a:pPr>
                <a:defRPr/>
              </a:pPr>
              <a:t>‹#›</a:t>
            </a:fld>
            <a:endParaRPr lang="en-US"/>
          </a:p>
        </p:txBody>
      </p:sp>
    </p:spTree>
    <p:extLst>
      <p:ext uri="{BB962C8B-B14F-4D97-AF65-F5344CB8AC3E}">
        <p14:creationId xmlns:p14="http://schemas.microsoft.com/office/powerpoint/2010/main" val="4561541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3" name="Footer Placeholder 2"/>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19" name="Footer Placeholder 18"/>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27" name="Slide Number Placeholder 26"/>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grpSp>
        <p:nvGrpSpPr>
          <p:cNvPr id="7" name="Group 24"/>
          <p:cNvGrpSpPr>
            <a:grpSpLocks/>
          </p:cNvGrpSpPr>
          <p:nvPr userDrawn="1"/>
        </p:nvGrpSpPr>
        <p:grpSpPr bwMode="auto">
          <a:xfrm>
            <a:off x="0" y="0"/>
            <a:ext cx="9144000" cy="6858000"/>
            <a:chOff x="0" y="0"/>
            <a:chExt cx="5760" cy="4320"/>
          </a:xfrm>
        </p:grpSpPr>
        <p:grpSp>
          <p:nvGrpSpPr>
            <p:cNvPr id="8" name="Group 21"/>
            <p:cNvGrpSpPr>
              <a:grpSpLocks/>
            </p:cNvGrpSpPr>
            <p:nvPr userDrawn="1"/>
          </p:nvGrpSpPr>
          <p:grpSpPr bwMode="auto">
            <a:xfrm>
              <a:off x="0" y="2304"/>
              <a:ext cx="5760" cy="2016"/>
              <a:chOff x="0" y="1248"/>
              <a:chExt cx="5760" cy="3072"/>
            </a:xfrm>
          </p:grpSpPr>
          <p:sp>
            <p:nvSpPr>
              <p:cNvPr id="22" name="Freeform 4"/>
              <p:cNvSpPr>
                <a:spLocks/>
              </p:cNvSpPr>
              <p:nvPr userDrawn="1"/>
            </p:nvSpPr>
            <p:spPr bwMode="hidden">
              <a:xfrm>
                <a:off x="560" y="1248"/>
                <a:ext cx="5200" cy="3072"/>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endParaRPr lang="en-US"/>
              </a:p>
            </p:txBody>
          </p:sp>
          <p:sp>
            <p:nvSpPr>
              <p:cNvPr id="23" name="Freeform 5"/>
              <p:cNvSpPr>
                <a:spLocks/>
              </p:cNvSpPr>
              <p:nvPr userDrawn="1"/>
            </p:nvSpPr>
            <p:spPr bwMode="hidden">
              <a:xfrm>
                <a:off x="0" y="1248"/>
                <a:ext cx="558" cy="3072"/>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endParaRPr lang="en-US"/>
              </a:p>
            </p:txBody>
          </p:sp>
        </p:grpSp>
        <p:sp>
          <p:nvSpPr>
            <p:cNvPr id="10" name="Freeform 6"/>
            <p:cNvSpPr>
              <a:spLocks/>
            </p:cNvSpPr>
            <p:nvPr userDrawn="1"/>
          </p:nvSpPr>
          <p:spPr bwMode="ltGray">
            <a:xfrm>
              <a:off x="552" y="2076"/>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endParaRPr lang="en-US"/>
            </a:p>
          </p:txBody>
        </p:sp>
        <p:sp>
          <p:nvSpPr>
            <p:cNvPr id="11" name="Freeform 7"/>
            <p:cNvSpPr>
              <a:spLocks/>
            </p:cNvSpPr>
            <p:nvPr userDrawn="1"/>
          </p:nvSpPr>
          <p:spPr bwMode="ltGray">
            <a:xfrm>
              <a:off x="768" y="2305"/>
              <a:ext cx="252" cy="47"/>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endParaRPr lang="en-US"/>
            </a:p>
          </p:txBody>
        </p:sp>
        <p:sp>
          <p:nvSpPr>
            <p:cNvPr id="12" name="Freeform 8"/>
            <p:cNvSpPr>
              <a:spLocks/>
            </p:cNvSpPr>
            <p:nvPr userDrawn="1"/>
          </p:nvSpPr>
          <p:spPr bwMode="ltGray">
            <a:xfrm>
              <a:off x="0" y="2304"/>
              <a:ext cx="351" cy="47"/>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endParaRPr lang="en-US"/>
            </a:p>
          </p:txBody>
        </p:sp>
        <p:grpSp>
          <p:nvGrpSpPr>
            <p:cNvPr id="13" name="Group 23"/>
            <p:cNvGrpSpPr>
              <a:grpSpLocks/>
            </p:cNvGrpSpPr>
            <p:nvPr userDrawn="1"/>
          </p:nvGrpSpPr>
          <p:grpSpPr bwMode="auto">
            <a:xfrm>
              <a:off x="336" y="0"/>
              <a:ext cx="5424" cy="4320"/>
              <a:chOff x="336" y="0"/>
              <a:chExt cx="5424" cy="4320"/>
            </a:xfrm>
          </p:grpSpPr>
          <p:sp>
            <p:nvSpPr>
              <p:cNvPr id="14" name="Freeform 10"/>
              <p:cNvSpPr>
                <a:spLocks/>
              </p:cNvSpPr>
              <p:nvPr userDrawn="1"/>
            </p:nvSpPr>
            <p:spPr bwMode="ltGray">
              <a:xfrm>
                <a:off x="552" y="0"/>
                <a:ext cx="12" cy="1848"/>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endParaRPr lang="en-US"/>
              </a:p>
            </p:txBody>
          </p:sp>
          <p:sp>
            <p:nvSpPr>
              <p:cNvPr id="15" name="Freeform 11"/>
              <p:cNvSpPr>
                <a:spLocks/>
              </p:cNvSpPr>
              <p:nvPr userDrawn="1"/>
            </p:nvSpPr>
            <p:spPr bwMode="ltGray">
              <a:xfrm>
                <a:off x="552" y="1671"/>
                <a:ext cx="12" cy="2649"/>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endParaRPr lang="en-US"/>
              </a:p>
            </p:txBody>
          </p:sp>
          <p:sp>
            <p:nvSpPr>
              <p:cNvPr id="16" name="Freeform 12"/>
              <p:cNvSpPr>
                <a:spLocks/>
              </p:cNvSpPr>
              <p:nvPr userDrawn="1"/>
            </p:nvSpPr>
            <p:spPr bwMode="ltGray">
              <a:xfrm>
                <a:off x="1021" y="2304"/>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endParaRPr lang="en-US"/>
              </a:p>
            </p:txBody>
          </p:sp>
          <p:sp>
            <p:nvSpPr>
              <p:cNvPr id="18" name="Freeform 13"/>
              <p:cNvSpPr>
                <a:spLocks/>
              </p:cNvSpPr>
              <p:nvPr userDrawn="1"/>
            </p:nvSpPr>
            <p:spPr bwMode="ltGray">
              <a:xfrm>
                <a:off x="552" y="2147"/>
                <a:ext cx="12" cy="253"/>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endParaRPr lang="en-US"/>
              </a:p>
            </p:txBody>
          </p:sp>
          <p:sp>
            <p:nvSpPr>
              <p:cNvPr id="20" name="Freeform 14"/>
              <p:cNvSpPr>
                <a:spLocks/>
              </p:cNvSpPr>
              <p:nvPr userDrawn="1"/>
            </p:nvSpPr>
            <p:spPr bwMode="ltGray">
              <a:xfrm>
                <a:off x="552" y="1236"/>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endParaRPr lang="en-US"/>
              </a:p>
            </p:txBody>
          </p:sp>
          <p:sp>
            <p:nvSpPr>
              <p:cNvPr id="21" name="Freeform 15"/>
              <p:cNvSpPr>
                <a:spLocks/>
              </p:cNvSpPr>
              <p:nvPr userDrawn="1"/>
            </p:nvSpPr>
            <p:spPr bwMode="ltGray">
              <a:xfrm>
                <a:off x="336" y="2304"/>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endParaRPr lang="en-US"/>
              </a:p>
            </p:txBody>
          </p:sp>
        </p:grpSp>
      </p:grpSp>
      <p:pic>
        <p:nvPicPr>
          <p:cNvPr id="24" name="Picture 19" descr="Scanned Logo"/>
          <p:cNvPicPr>
            <a:picLocks noChangeAspect="1" noChangeArrowheads="1"/>
          </p:cNvPicPr>
          <p:nvPr userDrawn="1"/>
        </p:nvPicPr>
        <p:blipFill>
          <a:blip r:embed="rId2" cstate="print"/>
          <a:srcRect/>
          <a:stretch>
            <a:fillRect/>
          </a:stretch>
        </p:blipFill>
        <p:spPr bwMode="auto">
          <a:xfrm>
            <a:off x="8305800" y="0"/>
            <a:ext cx="838200" cy="827088"/>
          </a:xfrm>
          <a:prstGeom prst="rect">
            <a:avLst/>
          </a:prstGeom>
          <a:noFill/>
        </p:spPr>
      </p:pic>
      <p:pic>
        <p:nvPicPr>
          <p:cNvPr id="25" name="Picture 20" descr="DOC_LOGO_1X1"/>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0" y="0"/>
            <a:ext cx="838200" cy="831850"/>
          </a:xfrm>
          <a:prstGeom prst="rect">
            <a:avLst/>
          </a:prstGeom>
          <a:noFill/>
        </p:spPr>
      </p:pic>
      <p:sp>
        <p:nvSpPr>
          <p:cNvPr id="26" name="Rectangle 25"/>
          <p:cNvSpPr>
            <a:spLocks noChangeArrowheads="1"/>
          </p:cNvSpPr>
          <p:nvPr userDrawn="1"/>
        </p:nvSpPr>
        <p:spPr bwMode="auto">
          <a:xfrm>
            <a:off x="8305800" y="6477000"/>
            <a:ext cx="838200" cy="381000"/>
          </a:xfrm>
          <a:prstGeom prst="rect">
            <a:avLst/>
          </a:prstGeom>
          <a:noFill/>
          <a:ln w="9525">
            <a:noFill/>
            <a:miter lim="800000"/>
            <a:headEnd/>
            <a:tailEnd/>
          </a:ln>
          <a:effectLst/>
        </p:spPr>
        <p:txBody>
          <a:bodyPr/>
          <a:lstStyle/>
          <a:p>
            <a:pPr algn="r"/>
            <a:fld id="{BE336FC1-0E47-4F57-81DD-53902C19BBEA}" type="slidenum">
              <a:rPr lang="en-US" sz="1200">
                <a:solidFill>
                  <a:schemeClr val="tx2"/>
                </a:solidFill>
                <a:latin typeface="Tahoma" charset="0"/>
              </a:rPr>
              <a:pPr algn="r"/>
              <a:t>‹#›</a:t>
            </a:fld>
            <a:endParaRPr lang="en-US" sz="1200">
              <a:solidFill>
                <a:schemeClr val="tx2"/>
              </a:solidFill>
              <a:latin typeface="Tahoma" charset="0"/>
            </a:endParaRPr>
          </a:p>
        </p:txBody>
      </p:sp>
      <p:pic>
        <p:nvPicPr>
          <p:cNvPr id="28" name="Picture 27" descr="water-fish border_VER3-jpeg"/>
          <p:cNvPicPr>
            <a:picLocks noChangeAspect="1" noChangeArrowheads="1"/>
          </p:cNvPicPr>
          <p:nvPr userDrawn="1"/>
        </p:nvPicPr>
        <p:blipFill>
          <a:blip r:embed="rId4" cstate="print"/>
          <a:srcRect/>
          <a:stretch>
            <a:fillRect/>
          </a:stretch>
        </p:blipFill>
        <p:spPr bwMode="auto">
          <a:xfrm>
            <a:off x="0" y="3657600"/>
            <a:ext cx="9144000" cy="609600"/>
          </a:xfrm>
          <a:prstGeom prst="rect">
            <a:avLst/>
          </a:prstGeom>
          <a:noFill/>
        </p:spPr>
      </p:pic>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 Boa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 Tur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 Seafoo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 Fis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 Dar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4" name="Footer Placeholder 3"/>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5" name="Slide Number Placeholder 4"/>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096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447800"/>
            <a:ext cx="7772400" cy="4648200"/>
          </a:xfrm>
        </p:spPr>
        <p:txBody>
          <a:bodyPr/>
          <a:lstStyle/>
          <a:p>
            <a:pPr lvl="0"/>
            <a:endParaRPr lang="en-US" noProof="0" smtClean="0"/>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r>
              <a:rPr lang="en-US"/>
              <a:t>Stock Assessment Overview</a:t>
            </a: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04C370AD-5AF5-45F8-9696-59B93BA43EF4}" type="slidenum">
              <a:rPr lang="en-US"/>
              <a:pPr>
                <a:defRPr/>
              </a:pPr>
              <a:t>‹#›</a:t>
            </a:fld>
            <a:endParaRPr lang="en-US"/>
          </a:p>
        </p:txBody>
      </p:sp>
    </p:spTree>
    <p:extLst>
      <p:ext uri="{BB962C8B-B14F-4D97-AF65-F5344CB8AC3E}">
        <p14:creationId xmlns:p14="http://schemas.microsoft.com/office/powerpoint/2010/main" val="456154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3" name="Footer Placeholder 2"/>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19" name="Footer Placeholder 18"/>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27" name="Slide Number Placeholder 26"/>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grpSp>
        <p:nvGrpSpPr>
          <p:cNvPr id="7" name="Group 24"/>
          <p:cNvGrpSpPr>
            <a:grpSpLocks/>
          </p:cNvGrpSpPr>
          <p:nvPr userDrawn="1"/>
        </p:nvGrpSpPr>
        <p:grpSpPr bwMode="auto">
          <a:xfrm>
            <a:off x="0" y="0"/>
            <a:ext cx="9144000" cy="6858000"/>
            <a:chOff x="0" y="0"/>
            <a:chExt cx="5760" cy="4320"/>
          </a:xfrm>
        </p:grpSpPr>
        <p:grpSp>
          <p:nvGrpSpPr>
            <p:cNvPr id="8" name="Group 21"/>
            <p:cNvGrpSpPr>
              <a:grpSpLocks/>
            </p:cNvGrpSpPr>
            <p:nvPr userDrawn="1"/>
          </p:nvGrpSpPr>
          <p:grpSpPr bwMode="auto">
            <a:xfrm>
              <a:off x="0" y="2304"/>
              <a:ext cx="5760" cy="2016"/>
              <a:chOff x="0" y="1248"/>
              <a:chExt cx="5760" cy="3072"/>
            </a:xfrm>
          </p:grpSpPr>
          <p:sp>
            <p:nvSpPr>
              <p:cNvPr id="22" name="Freeform 4"/>
              <p:cNvSpPr>
                <a:spLocks/>
              </p:cNvSpPr>
              <p:nvPr userDrawn="1"/>
            </p:nvSpPr>
            <p:spPr bwMode="hidden">
              <a:xfrm>
                <a:off x="560" y="1248"/>
                <a:ext cx="5200" cy="3072"/>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endParaRPr lang="en-US"/>
              </a:p>
            </p:txBody>
          </p:sp>
          <p:sp>
            <p:nvSpPr>
              <p:cNvPr id="23" name="Freeform 5"/>
              <p:cNvSpPr>
                <a:spLocks/>
              </p:cNvSpPr>
              <p:nvPr userDrawn="1"/>
            </p:nvSpPr>
            <p:spPr bwMode="hidden">
              <a:xfrm>
                <a:off x="0" y="1248"/>
                <a:ext cx="558" cy="3072"/>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endParaRPr lang="en-US"/>
              </a:p>
            </p:txBody>
          </p:sp>
        </p:grpSp>
        <p:sp>
          <p:nvSpPr>
            <p:cNvPr id="10" name="Freeform 6"/>
            <p:cNvSpPr>
              <a:spLocks/>
            </p:cNvSpPr>
            <p:nvPr userDrawn="1"/>
          </p:nvSpPr>
          <p:spPr bwMode="ltGray">
            <a:xfrm>
              <a:off x="552" y="2076"/>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endParaRPr lang="en-US"/>
            </a:p>
          </p:txBody>
        </p:sp>
        <p:sp>
          <p:nvSpPr>
            <p:cNvPr id="11" name="Freeform 7"/>
            <p:cNvSpPr>
              <a:spLocks/>
            </p:cNvSpPr>
            <p:nvPr userDrawn="1"/>
          </p:nvSpPr>
          <p:spPr bwMode="ltGray">
            <a:xfrm>
              <a:off x="768" y="2305"/>
              <a:ext cx="252" cy="47"/>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endParaRPr lang="en-US"/>
            </a:p>
          </p:txBody>
        </p:sp>
        <p:sp>
          <p:nvSpPr>
            <p:cNvPr id="12" name="Freeform 8"/>
            <p:cNvSpPr>
              <a:spLocks/>
            </p:cNvSpPr>
            <p:nvPr userDrawn="1"/>
          </p:nvSpPr>
          <p:spPr bwMode="ltGray">
            <a:xfrm>
              <a:off x="0" y="2304"/>
              <a:ext cx="351" cy="47"/>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endParaRPr lang="en-US"/>
            </a:p>
          </p:txBody>
        </p:sp>
        <p:grpSp>
          <p:nvGrpSpPr>
            <p:cNvPr id="13" name="Group 23"/>
            <p:cNvGrpSpPr>
              <a:grpSpLocks/>
            </p:cNvGrpSpPr>
            <p:nvPr userDrawn="1"/>
          </p:nvGrpSpPr>
          <p:grpSpPr bwMode="auto">
            <a:xfrm>
              <a:off x="336" y="0"/>
              <a:ext cx="5424" cy="4320"/>
              <a:chOff x="336" y="0"/>
              <a:chExt cx="5424" cy="4320"/>
            </a:xfrm>
          </p:grpSpPr>
          <p:sp>
            <p:nvSpPr>
              <p:cNvPr id="14" name="Freeform 10"/>
              <p:cNvSpPr>
                <a:spLocks/>
              </p:cNvSpPr>
              <p:nvPr userDrawn="1"/>
            </p:nvSpPr>
            <p:spPr bwMode="ltGray">
              <a:xfrm>
                <a:off x="552" y="0"/>
                <a:ext cx="12" cy="1848"/>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endParaRPr lang="en-US"/>
              </a:p>
            </p:txBody>
          </p:sp>
          <p:sp>
            <p:nvSpPr>
              <p:cNvPr id="15" name="Freeform 11"/>
              <p:cNvSpPr>
                <a:spLocks/>
              </p:cNvSpPr>
              <p:nvPr userDrawn="1"/>
            </p:nvSpPr>
            <p:spPr bwMode="ltGray">
              <a:xfrm>
                <a:off x="552" y="1671"/>
                <a:ext cx="12" cy="2649"/>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endParaRPr lang="en-US"/>
              </a:p>
            </p:txBody>
          </p:sp>
          <p:sp>
            <p:nvSpPr>
              <p:cNvPr id="16" name="Freeform 12"/>
              <p:cNvSpPr>
                <a:spLocks/>
              </p:cNvSpPr>
              <p:nvPr userDrawn="1"/>
            </p:nvSpPr>
            <p:spPr bwMode="ltGray">
              <a:xfrm>
                <a:off x="1021" y="2304"/>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endParaRPr lang="en-US"/>
              </a:p>
            </p:txBody>
          </p:sp>
          <p:sp>
            <p:nvSpPr>
              <p:cNvPr id="18" name="Freeform 13"/>
              <p:cNvSpPr>
                <a:spLocks/>
              </p:cNvSpPr>
              <p:nvPr userDrawn="1"/>
            </p:nvSpPr>
            <p:spPr bwMode="ltGray">
              <a:xfrm>
                <a:off x="552" y="2147"/>
                <a:ext cx="12" cy="253"/>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endParaRPr lang="en-US"/>
              </a:p>
            </p:txBody>
          </p:sp>
          <p:sp>
            <p:nvSpPr>
              <p:cNvPr id="20" name="Freeform 14"/>
              <p:cNvSpPr>
                <a:spLocks/>
              </p:cNvSpPr>
              <p:nvPr userDrawn="1"/>
            </p:nvSpPr>
            <p:spPr bwMode="ltGray">
              <a:xfrm>
                <a:off x="552" y="1236"/>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endParaRPr lang="en-US"/>
              </a:p>
            </p:txBody>
          </p:sp>
          <p:sp>
            <p:nvSpPr>
              <p:cNvPr id="21" name="Freeform 15"/>
              <p:cNvSpPr>
                <a:spLocks/>
              </p:cNvSpPr>
              <p:nvPr userDrawn="1"/>
            </p:nvSpPr>
            <p:spPr bwMode="ltGray">
              <a:xfrm>
                <a:off x="336" y="2304"/>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endParaRPr lang="en-US"/>
              </a:p>
            </p:txBody>
          </p:sp>
        </p:grpSp>
      </p:grpSp>
      <p:pic>
        <p:nvPicPr>
          <p:cNvPr id="24" name="Picture 19" descr="Scanned Logo"/>
          <p:cNvPicPr>
            <a:picLocks noChangeAspect="1" noChangeArrowheads="1"/>
          </p:cNvPicPr>
          <p:nvPr userDrawn="1"/>
        </p:nvPicPr>
        <p:blipFill>
          <a:blip r:embed="rId2" cstate="print"/>
          <a:srcRect/>
          <a:stretch>
            <a:fillRect/>
          </a:stretch>
        </p:blipFill>
        <p:spPr bwMode="auto">
          <a:xfrm>
            <a:off x="8305800" y="0"/>
            <a:ext cx="838200" cy="827088"/>
          </a:xfrm>
          <a:prstGeom prst="rect">
            <a:avLst/>
          </a:prstGeom>
          <a:noFill/>
        </p:spPr>
      </p:pic>
      <p:pic>
        <p:nvPicPr>
          <p:cNvPr id="25" name="Picture 20" descr="DOC_LOGO_1X1"/>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0" y="0"/>
            <a:ext cx="838200" cy="831850"/>
          </a:xfrm>
          <a:prstGeom prst="rect">
            <a:avLst/>
          </a:prstGeom>
          <a:noFill/>
        </p:spPr>
      </p:pic>
      <p:sp>
        <p:nvSpPr>
          <p:cNvPr id="26" name="Rectangle 25"/>
          <p:cNvSpPr>
            <a:spLocks noChangeArrowheads="1"/>
          </p:cNvSpPr>
          <p:nvPr userDrawn="1"/>
        </p:nvSpPr>
        <p:spPr bwMode="auto">
          <a:xfrm>
            <a:off x="8305800" y="6477000"/>
            <a:ext cx="838200" cy="381000"/>
          </a:xfrm>
          <a:prstGeom prst="rect">
            <a:avLst/>
          </a:prstGeom>
          <a:noFill/>
          <a:ln w="9525">
            <a:noFill/>
            <a:miter lim="800000"/>
            <a:headEnd/>
            <a:tailEnd/>
          </a:ln>
          <a:effectLst/>
        </p:spPr>
        <p:txBody>
          <a:bodyPr/>
          <a:lstStyle/>
          <a:p>
            <a:pPr algn="r"/>
            <a:fld id="{BE336FC1-0E47-4F57-81DD-53902C19BBEA}" type="slidenum">
              <a:rPr lang="en-US" sz="1200">
                <a:solidFill>
                  <a:schemeClr val="tx2"/>
                </a:solidFill>
                <a:latin typeface="Tahoma" charset="0"/>
              </a:rPr>
              <a:pPr algn="r"/>
              <a:t>‹#›</a:t>
            </a:fld>
            <a:endParaRPr lang="en-US" sz="1200">
              <a:solidFill>
                <a:schemeClr val="tx2"/>
              </a:solidFill>
              <a:latin typeface="Tahoma" charset="0"/>
            </a:endParaRPr>
          </a:p>
        </p:txBody>
      </p:sp>
      <p:pic>
        <p:nvPicPr>
          <p:cNvPr id="28" name="Picture 27" descr="water-fish border_VER3-jpeg"/>
          <p:cNvPicPr>
            <a:picLocks noChangeAspect="1" noChangeArrowheads="1"/>
          </p:cNvPicPr>
          <p:nvPr userDrawn="1"/>
        </p:nvPicPr>
        <p:blipFill>
          <a:blip r:embed="rId4" cstate="print"/>
          <a:srcRect/>
          <a:stretch>
            <a:fillRect/>
          </a:stretch>
        </p:blipFill>
        <p:spPr bwMode="auto">
          <a:xfrm>
            <a:off x="0" y="3657600"/>
            <a:ext cx="9144000" cy="609600"/>
          </a:xfrm>
          <a:prstGeom prst="rect">
            <a:avLst/>
          </a:prstGeom>
          <a:noFill/>
        </p:spPr>
      </p:pic>
    </p:spTree>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a:t>
            </a:fld>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5" name="Footer Placeholder 4"/>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6" name="Slide Number Placeholder 5"/>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4" name="Footer Placeholder 3"/>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5" name="Slide Number Placeholder 4"/>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6096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447800"/>
            <a:ext cx="7772400" cy="4648200"/>
          </a:xfrm>
        </p:spPr>
        <p:txBody>
          <a:bodyPr/>
          <a:lstStyle/>
          <a:p>
            <a:pPr lvl="0"/>
            <a:endParaRPr lang="en-US" noProof="0" smtClean="0"/>
          </a:p>
        </p:txBody>
      </p:sp>
      <p:sp>
        <p:nvSpPr>
          <p:cNvPr id="4"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r>
              <a:rPr lang="en-US"/>
              <a:t>Stock Assessment Overview</a:t>
            </a:r>
          </a:p>
        </p:txBody>
      </p:sp>
      <p:sp>
        <p:nvSpPr>
          <p:cNvPr id="6" name="Rectangle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04C370AD-5AF5-45F8-9696-59B93BA43EF4}" type="slidenum">
              <a:rPr lang="en-US"/>
              <a:pPr>
                <a:defRPr/>
              </a:pPr>
              <a:t>‹#›</a:t>
            </a:fld>
            <a:endParaRPr lang="en-US"/>
          </a:p>
        </p:txBody>
      </p:sp>
    </p:spTree>
    <p:extLst>
      <p:ext uri="{BB962C8B-B14F-4D97-AF65-F5344CB8AC3E}">
        <p14:creationId xmlns:p14="http://schemas.microsoft.com/office/powerpoint/2010/main" val="4561541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3" name="Footer Placeholder 2"/>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4" name="Slide Number Placeholder 3"/>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19" name="Footer Placeholder 18"/>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27" name="Slide Number Placeholder 26"/>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grpSp>
        <p:nvGrpSpPr>
          <p:cNvPr id="7" name="Group 24"/>
          <p:cNvGrpSpPr>
            <a:grpSpLocks/>
          </p:cNvGrpSpPr>
          <p:nvPr userDrawn="1"/>
        </p:nvGrpSpPr>
        <p:grpSpPr bwMode="auto">
          <a:xfrm>
            <a:off x="0" y="0"/>
            <a:ext cx="9144000" cy="6858000"/>
            <a:chOff x="0" y="0"/>
            <a:chExt cx="5760" cy="4320"/>
          </a:xfrm>
        </p:grpSpPr>
        <p:grpSp>
          <p:nvGrpSpPr>
            <p:cNvPr id="8" name="Group 21"/>
            <p:cNvGrpSpPr>
              <a:grpSpLocks/>
            </p:cNvGrpSpPr>
            <p:nvPr userDrawn="1"/>
          </p:nvGrpSpPr>
          <p:grpSpPr bwMode="auto">
            <a:xfrm>
              <a:off x="0" y="2304"/>
              <a:ext cx="5760" cy="2016"/>
              <a:chOff x="0" y="1248"/>
              <a:chExt cx="5760" cy="3072"/>
            </a:xfrm>
          </p:grpSpPr>
          <p:sp>
            <p:nvSpPr>
              <p:cNvPr id="22" name="Freeform 4"/>
              <p:cNvSpPr>
                <a:spLocks/>
              </p:cNvSpPr>
              <p:nvPr userDrawn="1"/>
            </p:nvSpPr>
            <p:spPr bwMode="hidden">
              <a:xfrm>
                <a:off x="560" y="1248"/>
                <a:ext cx="5200" cy="3072"/>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endParaRPr lang="en-US"/>
              </a:p>
            </p:txBody>
          </p:sp>
          <p:sp>
            <p:nvSpPr>
              <p:cNvPr id="23" name="Freeform 5"/>
              <p:cNvSpPr>
                <a:spLocks/>
              </p:cNvSpPr>
              <p:nvPr userDrawn="1"/>
            </p:nvSpPr>
            <p:spPr bwMode="hidden">
              <a:xfrm>
                <a:off x="0" y="1248"/>
                <a:ext cx="558" cy="3072"/>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endParaRPr lang="en-US"/>
              </a:p>
            </p:txBody>
          </p:sp>
        </p:grpSp>
        <p:sp>
          <p:nvSpPr>
            <p:cNvPr id="10" name="Freeform 6"/>
            <p:cNvSpPr>
              <a:spLocks/>
            </p:cNvSpPr>
            <p:nvPr userDrawn="1"/>
          </p:nvSpPr>
          <p:spPr bwMode="ltGray">
            <a:xfrm>
              <a:off x="552" y="2076"/>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endParaRPr lang="en-US"/>
            </a:p>
          </p:txBody>
        </p:sp>
        <p:sp>
          <p:nvSpPr>
            <p:cNvPr id="11" name="Freeform 7"/>
            <p:cNvSpPr>
              <a:spLocks/>
            </p:cNvSpPr>
            <p:nvPr userDrawn="1"/>
          </p:nvSpPr>
          <p:spPr bwMode="ltGray">
            <a:xfrm>
              <a:off x="768" y="2305"/>
              <a:ext cx="252" cy="47"/>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endParaRPr lang="en-US"/>
            </a:p>
          </p:txBody>
        </p:sp>
        <p:sp>
          <p:nvSpPr>
            <p:cNvPr id="12" name="Freeform 8"/>
            <p:cNvSpPr>
              <a:spLocks/>
            </p:cNvSpPr>
            <p:nvPr userDrawn="1"/>
          </p:nvSpPr>
          <p:spPr bwMode="ltGray">
            <a:xfrm>
              <a:off x="0" y="2304"/>
              <a:ext cx="351" cy="47"/>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endParaRPr lang="en-US"/>
            </a:p>
          </p:txBody>
        </p:sp>
        <p:grpSp>
          <p:nvGrpSpPr>
            <p:cNvPr id="13" name="Group 23"/>
            <p:cNvGrpSpPr>
              <a:grpSpLocks/>
            </p:cNvGrpSpPr>
            <p:nvPr userDrawn="1"/>
          </p:nvGrpSpPr>
          <p:grpSpPr bwMode="auto">
            <a:xfrm>
              <a:off x="336" y="0"/>
              <a:ext cx="5424" cy="4320"/>
              <a:chOff x="336" y="0"/>
              <a:chExt cx="5424" cy="4320"/>
            </a:xfrm>
          </p:grpSpPr>
          <p:sp>
            <p:nvSpPr>
              <p:cNvPr id="14" name="Freeform 10"/>
              <p:cNvSpPr>
                <a:spLocks/>
              </p:cNvSpPr>
              <p:nvPr userDrawn="1"/>
            </p:nvSpPr>
            <p:spPr bwMode="ltGray">
              <a:xfrm>
                <a:off x="552" y="0"/>
                <a:ext cx="12" cy="1848"/>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endParaRPr lang="en-US"/>
              </a:p>
            </p:txBody>
          </p:sp>
          <p:sp>
            <p:nvSpPr>
              <p:cNvPr id="15" name="Freeform 11"/>
              <p:cNvSpPr>
                <a:spLocks/>
              </p:cNvSpPr>
              <p:nvPr userDrawn="1"/>
            </p:nvSpPr>
            <p:spPr bwMode="ltGray">
              <a:xfrm>
                <a:off x="552" y="1671"/>
                <a:ext cx="12" cy="2649"/>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endParaRPr lang="en-US"/>
              </a:p>
            </p:txBody>
          </p:sp>
          <p:sp>
            <p:nvSpPr>
              <p:cNvPr id="16" name="Freeform 12"/>
              <p:cNvSpPr>
                <a:spLocks/>
              </p:cNvSpPr>
              <p:nvPr userDrawn="1"/>
            </p:nvSpPr>
            <p:spPr bwMode="ltGray">
              <a:xfrm>
                <a:off x="1021" y="2304"/>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endParaRPr lang="en-US"/>
              </a:p>
            </p:txBody>
          </p:sp>
          <p:sp>
            <p:nvSpPr>
              <p:cNvPr id="18" name="Freeform 13"/>
              <p:cNvSpPr>
                <a:spLocks/>
              </p:cNvSpPr>
              <p:nvPr userDrawn="1"/>
            </p:nvSpPr>
            <p:spPr bwMode="ltGray">
              <a:xfrm>
                <a:off x="552" y="2147"/>
                <a:ext cx="12" cy="253"/>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endParaRPr lang="en-US"/>
              </a:p>
            </p:txBody>
          </p:sp>
          <p:sp>
            <p:nvSpPr>
              <p:cNvPr id="20" name="Freeform 14"/>
              <p:cNvSpPr>
                <a:spLocks/>
              </p:cNvSpPr>
              <p:nvPr userDrawn="1"/>
            </p:nvSpPr>
            <p:spPr bwMode="ltGray">
              <a:xfrm>
                <a:off x="552" y="1236"/>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endParaRPr lang="en-US"/>
              </a:p>
            </p:txBody>
          </p:sp>
          <p:sp>
            <p:nvSpPr>
              <p:cNvPr id="21" name="Freeform 15"/>
              <p:cNvSpPr>
                <a:spLocks/>
              </p:cNvSpPr>
              <p:nvPr userDrawn="1"/>
            </p:nvSpPr>
            <p:spPr bwMode="ltGray">
              <a:xfrm>
                <a:off x="336" y="2304"/>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endParaRPr lang="en-US"/>
              </a:p>
            </p:txBody>
          </p:sp>
        </p:grpSp>
      </p:grpSp>
      <p:pic>
        <p:nvPicPr>
          <p:cNvPr id="24" name="Picture 19" descr="Scanned Logo"/>
          <p:cNvPicPr>
            <a:picLocks noChangeAspect="1" noChangeArrowheads="1"/>
          </p:cNvPicPr>
          <p:nvPr userDrawn="1"/>
        </p:nvPicPr>
        <p:blipFill>
          <a:blip r:embed="rId2" cstate="print"/>
          <a:srcRect/>
          <a:stretch>
            <a:fillRect/>
          </a:stretch>
        </p:blipFill>
        <p:spPr bwMode="auto">
          <a:xfrm>
            <a:off x="8305800" y="0"/>
            <a:ext cx="838200" cy="827088"/>
          </a:xfrm>
          <a:prstGeom prst="rect">
            <a:avLst/>
          </a:prstGeom>
          <a:noFill/>
        </p:spPr>
      </p:pic>
      <p:pic>
        <p:nvPicPr>
          <p:cNvPr id="25" name="Picture 20" descr="DOC_LOGO_1X1"/>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0" y="0"/>
            <a:ext cx="838200" cy="831850"/>
          </a:xfrm>
          <a:prstGeom prst="rect">
            <a:avLst/>
          </a:prstGeom>
          <a:noFill/>
        </p:spPr>
      </p:pic>
      <p:sp>
        <p:nvSpPr>
          <p:cNvPr id="26" name="Rectangle 25"/>
          <p:cNvSpPr>
            <a:spLocks noChangeArrowheads="1"/>
          </p:cNvSpPr>
          <p:nvPr userDrawn="1"/>
        </p:nvSpPr>
        <p:spPr bwMode="auto">
          <a:xfrm>
            <a:off x="8305800" y="6477000"/>
            <a:ext cx="838200" cy="381000"/>
          </a:xfrm>
          <a:prstGeom prst="rect">
            <a:avLst/>
          </a:prstGeom>
          <a:noFill/>
          <a:ln w="9525">
            <a:noFill/>
            <a:miter lim="800000"/>
            <a:headEnd/>
            <a:tailEnd/>
          </a:ln>
          <a:effectLst/>
        </p:spPr>
        <p:txBody>
          <a:bodyPr/>
          <a:lstStyle/>
          <a:p>
            <a:pPr algn="r"/>
            <a:fld id="{BE336FC1-0E47-4F57-81DD-53902C19BBEA}" type="slidenum">
              <a:rPr lang="en-US" sz="1200">
                <a:solidFill>
                  <a:schemeClr val="tx2"/>
                </a:solidFill>
                <a:latin typeface="Tahoma" charset="0"/>
              </a:rPr>
              <a:pPr algn="r"/>
              <a:t>‹#›</a:t>
            </a:fld>
            <a:endParaRPr lang="en-US" sz="1200">
              <a:solidFill>
                <a:schemeClr val="tx2"/>
              </a:solidFill>
              <a:latin typeface="Tahoma" charset="0"/>
            </a:endParaRPr>
          </a:p>
        </p:txBody>
      </p:sp>
      <p:pic>
        <p:nvPicPr>
          <p:cNvPr id="28" name="Picture 27" descr="water-fish border_VER3-jpeg"/>
          <p:cNvPicPr>
            <a:picLocks noChangeAspect="1" noChangeArrowheads="1"/>
          </p:cNvPicPr>
          <p:nvPr userDrawn="1"/>
        </p:nvPicPr>
        <p:blipFill>
          <a:blip r:embed="rId4" cstate="print"/>
          <a:srcRect/>
          <a:stretch>
            <a:fillRect/>
          </a:stretch>
        </p:blipFill>
        <p:spPr bwMode="auto">
          <a:xfrm>
            <a:off x="0" y="3657600"/>
            <a:ext cx="9144000" cy="609600"/>
          </a:xfrm>
          <a:prstGeom prst="rect">
            <a:avLst/>
          </a:prstGeom>
          <a:noFill/>
        </p:spPr>
      </p:pic>
    </p:spTree>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a:t>
            </a:fld>
            <a:endParaRPr 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7C9B81F-C347-4BEF-BFDF-29C42F48304A}" type="datetimeFigureOut">
              <a:rPr lang="en-US" smtClean="0"/>
              <a:pPr/>
              <a:t>10/17/2014</a:t>
            </a:fld>
            <a:endParaRPr lang="en-US"/>
          </a:p>
        </p:txBody>
      </p:sp>
      <p:sp>
        <p:nvSpPr>
          <p:cNvPr id="4" name="Footer Placeholder 3"/>
          <p:cNvSpPr>
            <a:spLocks noGrp="1"/>
          </p:cNvSpPr>
          <p:nvPr>
            <p:ph type="ftr" sz="quarter" idx="11"/>
          </p:nvPr>
        </p:nvSpPr>
        <p:spPr>
          <a:xfrm>
            <a:off x="2667000" y="6356350"/>
            <a:ext cx="3352800" cy="365125"/>
          </a:xfrm>
          <a:prstGeom prst="rect">
            <a:avLst/>
          </a:prstGeom>
        </p:spPr>
        <p:txBody>
          <a:bodyPr/>
          <a:lstStyle/>
          <a:p>
            <a:endParaRPr kumimoji="0" lang="en-US"/>
          </a:p>
        </p:txBody>
      </p:sp>
      <p:sp>
        <p:nvSpPr>
          <p:cNvPr id="5" name="Slide Number Placeholder 4"/>
          <p:cNvSpPr>
            <a:spLocks noGrp="1"/>
          </p:cNvSpPr>
          <p:nvPr>
            <p:ph type="sldNum" sz="quarter" idx="12"/>
          </p:nvPr>
        </p:nvSpPr>
        <p:spPr>
          <a:xfrm>
            <a:off x="7924800" y="6356350"/>
            <a:ext cx="762000" cy="365125"/>
          </a:xfrm>
          <a:prstGeom prst="rect">
            <a:avLst/>
          </a:prstGeom>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90600"/>
          </a:xfrm>
          <a:prstGeom prst="rect">
            <a:avLst/>
          </a:prstGeo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295400"/>
            <a:ext cx="4038600" cy="4830763"/>
          </a:xfrm>
          <a:prstGeom prst="rect">
            <a:avLst/>
          </a:prstGeom>
        </p:spPr>
        <p:txBody>
          <a:bodyPr/>
          <a:lstStyle>
            <a:lvl1pPr>
              <a:buFont typeface="Wingdings" pitchFamily="2" charset="2"/>
              <a:buChar char="v"/>
              <a:defRPr sz="2800"/>
            </a:lvl1pPr>
            <a:lvl2pPr>
              <a:buFont typeface="Wingdings" pitchFamily="2" charset="2"/>
              <a:buChar char="§"/>
              <a:defRPr sz="2400"/>
            </a:lvl2pPr>
            <a:lvl3pPr>
              <a:buFont typeface="Wingdings" pitchFamily="2"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4648200" y="1295400"/>
            <a:ext cx="4038600" cy="4830763"/>
          </a:xfrm>
          <a:prstGeom prst="rect">
            <a:avLst/>
          </a:prstGeom>
        </p:spPr>
        <p:txBody>
          <a:bodyPr/>
          <a:lstStyle>
            <a:lvl1pPr>
              <a:buFont typeface="Wingdings" pitchFamily="2" charset="2"/>
              <a:buChar char="v"/>
              <a:defRPr sz="2800"/>
            </a:lvl1pPr>
            <a:lvl2pPr>
              <a:buFont typeface="Wingdings" pitchFamily="2" charset="2"/>
              <a:buChar char="§"/>
              <a:defRPr sz="2400"/>
            </a:lvl2pPr>
            <a:lvl3pPr>
              <a:buFont typeface="Wingdings" pitchFamily="2" charset="2"/>
              <a:buChar cha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Slide Number Placeholder 6"/>
          <p:cNvSpPr>
            <a:spLocks noGrp="1"/>
          </p:cNvSpPr>
          <p:nvPr>
            <p:ph type="sldNum" sz="quarter" idx="10"/>
          </p:nvPr>
        </p:nvSpPr>
        <p:spPr>
          <a:xfrm>
            <a:off x="6553200" y="6492875"/>
            <a:ext cx="2133600" cy="288925"/>
          </a:xfrm>
        </p:spPr>
        <p:txBody>
          <a:bodyPr/>
          <a:lstStyle>
            <a:lvl1pPr>
              <a:defRPr/>
            </a:lvl1pPr>
          </a:lstStyle>
          <a:p>
            <a:pPr>
              <a:defRPr/>
            </a:pPr>
            <a:fld id="{BE3AA738-B244-384E-9EBD-54CAFE3708A9}" type="slidenum">
              <a:rPr lang="en-US"/>
              <a:pPr>
                <a:defRPr/>
              </a:pPr>
              <a:t>‹#›</a:t>
            </a:fld>
            <a:endParaRPr lang="en-US"/>
          </a:p>
        </p:txBody>
      </p:sp>
    </p:spTree>
    <p:extLst>
      <p:ext uri="{BB962C8B-B14F-4D97-AF65-F5344CB8AC3E}">
        <p14:creationId xmlns:p14="http://schemas.microsoft.com/office/powerpoint/2010/main" val="11792961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4"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2.png"/><Relationship Id="rId5" Type="http://schemas.openxmlformats.org/officeDocument/2006/relationships/slideLayout" Target="../slideLayouts/slideLayout16.xml"/><Relationship Id="rId10"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5.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4.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8.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3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4.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8.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8.pn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image" Target="../media/image5.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ACCFF6"/>
        </a:solidFill>
        <a:effectLst/>
      </p:bgPr>
    </p:bg>
    <p:spTree>
      <p:nvGrpSpPr>
        <p:cNvPr id="1" name=""/>
        <p:cNvGrpSpPr/>
        <p:nvPr/>
      </p:nvGrpSpPr>
      <p:grpSpPr>
        <a:xfrm>
          <a:off x="0" y="0"/>
          <a:ext cx="0" cy="0"/>
          <a:chOff x="0" y="0"/>
          <a:chExt cx="0" cy="0"/>
        </a:xfrm>
      </p:grpSpPr>
      <p:grpSp>
        <p:nvGrpSpPr>
          <p:cNvPr id="427055" name="Group 47"/>
          <p:cNvGrpSpPr>
            <a:grpSpLocks/>
          </p:cNvGrpSpPr>
          <p:nvPr userDrawn="1"/>
        </p:nvGrpSpPr>
        <p:grpSpPr bwMode="auto">
          <a:xfrm>
            <a:off x="0" y="0"/>
            <a:ext cx="9144000" cy="6858000"/>
            <a:chOff x="0" y="0"/>
            <a:chExt cx="5760" cy="4320"/>
          </a:xfrm>
        </p:grpSpPr>
        <p:grpSp>
          <p:nvGrpSpPr>
            <p:cNvPr id="427056" name="Group 48"/>
            <p:cNvGrpSpPr>
              <a:grpSpLocks/>
            </p:cNvGrpSpPr>
            <p:nvPr userDrawn="1"/>
          </p:nvGrpSpPr>
          <p:grpSpPr bwMode="auto">
            <a:xfrm>
              <a:off x="0" y="2304"/>
              <a:ext cx="5760" cy="2016"/>
              <a:chOff x="0" y="1248"/>
              <a:chExt cx="5760" cy="3072"/>
            </a:xfrm>
          </p:grpSpPr>
          <p:sp>
            <p:nvSpPr>
              <p:cNvPr id="427057" name="Freeform 49"/>
              <p:cNvSpPr>
                <a:spLocks/>
              </p:cNvSpPr>
              <p:nvPr userDrawn="1"/>
            </p:nvSpPr>
            <p:spPr bwMode="hidden">
              <a:xfrm>
                <a:off x="560" y="1248"/>
                <a:ext cx="5200" cy="3072"/>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rgbClr val="D6DAE4"/>
                  </a:gs>
                  <a:gs pos="100000">
                    <a:srgbClr val="FFFFFF"/>
                  </a:gs>
                </a:gsLst>
                <a:lin ang="0" scaled="1"/>
              </a:gradFill>
              <a:ln w="9525">
                <a:noFill/>
                <a:round/>
                <a:headEnd/>
                <a:tailEnd/>
              </a:ln>
            </p:spPr>
            <p:txBody>
              <a:bodyPr/>
              <a:lstStyle/>
              <a:p>
                <a:endParaRPr lang="en-US"/>
              </a:p>
            </p:txBody>
          </p:sp>
          <p:sp>
            <p:nvSpPr>
              <p:cNvPr id="427058" name="Freeform 50"/>
              <p:cNvSpPr>
                <a:spLocks/>
              </p:cNvSpPr>
              <p:nvPr userDrawn="1"/>
            </p:nvSpPr>
            <p:spPr bwMode="hidden">
              <a:xfrm>
                <a:off x="0" y="1248"/>
                <a:ext cx="558" cy="3072"/>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rgbClr val="D6DAE4"/>
                  </a:gs>
                  <a:gs pos="100000">
                    <a:srgbClr val="FFFFFF"/>
                  </a:gs>
                </a:gsLst>
                <a:lin ang="5400000" scaled="1"/>
              </a:gradFill>
              <a:ln w="9525">
                <a:noFill/>
                <a:round/>
                <a:headEnd/>
                <a:tailEnd/>
              </a:ln>
            </p:spPr>
            <p:txBody>
              <a:bodyPr/>
              <a:lstStyle/>
              <a:p>
                <a:endParaRPr lang="en-US"/>
              </a:p>
            </p:txBody>
          </p:sp>
        </p:grpSp>
        <p:sp>
          <p:nvSpPr>
            <p:cNvPr id="427059" name="Freeform 51"/>
            <p:cNvSpPr>
              <a:spLocks/>
            </p:cNvSpPr>
            <p:nvPr userDrawn="1"/>
          </p:nvSpPr>
          <p:spPr bwMode="ltGray">
            <a:xfrm>
              <a:off x="552" y="2076"/>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endParaRPr lang="en-US"/>
            </a:p>
          </p:txBody>
        </p:sp>
        <p:sp>
          <p:nvSpPr>
            <p:cNvPr id="427060" name="Freeform 52"/>
            <p:cNvSpPr>
              <a:spLocks/>
            </p:cNvSpPr>
            <p:nvPr userDrawn="1"/>
          </p:nvSpPr>
          <p:spPr bwMode="ltGray">
            <a:xfrm>
              <a:off x="768" y="2305"/>
              <a:ext cx="252" cy="47"/>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1">
              <a:gsLst>
                <a:gs pos="0">
                  <a:srgbClr val="C7CDDB"/>
                </a:gs>
                <a:gs pos="100000">
                  <a:srgbClr val="FFFFFF"/>
                </a:gs>
              </a:gsLst>
              <a:lin ang="0" scaled="1"/>
            </a:gradFill>
            <a:ln w="9525">
              <a:noFill/>
              <a:round/>
              <a:headEnd/>
              <a:tailEnd/>
            </a:ln>
          </p:spPr>
          <p:txBody>
            <a:bodyPr/>
            <a:lstStyle/>
            <a:p>
              <a:endParaRPr lang="en-US"/>
            </a:p>
          </p:txBody>
        </p:sp>
        <p:sp>
          <p:nvSpPr>
            <p:cNvPr id="427061" name="Freeform 53"/>
            <p:cNvSpPr>
              <a:spLocks/>
            </p:cNvSpPr>
            <p:nvPr userDrawn="1"/>
          </p:nvSpPr>
          <p:spPr bwMode="ltGray">
            <a:xfrm>
              <a:off x="0" y="2304"/>
              <a:ext cx="351" cy="47"/>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rgbClr val="FFFFFF"/>
                </a:gs>
                <a:gs pos="100000">
                  <a:srgbClr val="C7CDDB"/>
                </a:gs>
              </a:gsLst>
              <a:lin ang="0" scaled="1"/>
            </a:gradFill>
            <a:ln w="9525">
              <a:noFill/>
              <a:round/>
              <a:headEnd/>
              <a:tailEnd/>
            </a:ln>
          </p:spPr>
          <p:txBody>
            <a:bodyPr/>
            <a:lstStyle/>
            <a:p>
              <a:endParaRPr lang="en-US"/>
            </a:p>
          </p:txBody>
        </p:sp>
        <p:grpSp>
          <p:nvGrpSpPr>
            <p:cNvPr id="427062" name="Group 54"/>
            <p:cNvGrpSpPr>
              <a:grpSpLocks/>
            </p:cNvGrpSpPr>
            <p:nvPr userDrawn="1"/>
          </p:nvGrpSpPr>
          <p:grpSpPr bwMode="auto">
            <a:xfrm>
              <a:off x="336" y="0"/>
              <a:ext cx="5424" cy="4320"/>
              <a:chOff x="336" y="0"/>
              <a:chExt cx="5424" cy="4320"/>
            </a:xfrm>
          </p:grpSpPr>
          <p:sp>
            <p:nvSpPr>
              <p:cNvPr id="427063" name="Freeform 55"/>
              <p:cNvSpPr>
                <a:spLocks/>
              </p:cNvSpPr>
              <p:nvPr userDrawn="1"/>
            </p:nvSpPr>
            <p:spPr bwMode="ltGray">
              <a:xfrm>
                <a:off x="552" y="0"/>
                <a:ext cx="12" cy="1848"/>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rgbClr val="D6DAE4"/>
                  </a:gs>
                </a:gsLst>
                <a:lin ang="5400000" scaled="1"/>
              </a:gradFill>
              <a:ln w="9525">
                <a:noFill/>
                <a:round/>
                <a:headEnd/>
                <a:tailEnd/>
              </a:ln>
            </p:spPr>
            <p:txBody>
              <a:bodyPr/>
              <a:lstStyle/>
              <a:p>
                <a:endParaRPr lang="en-US"/>
              </a:p>
            </p:txBody>
          </p:sp>
          <p:sp>
            <p:nvSpPr>
              <p:cNvPr id="427064" name="Freeform 56"/>
              <p:cNvSpPr>
                <a:spLocks/>
              </p:cNvSpPr>
              <p:nvPr userDrawn="1"/>
            </p:nvSpPr>
            <p:spPr bwMode="ltGray">
              <a:xfrm>
                <a:off x="552" y="1671"/>
                <a:ext cx="12" cy="2649"/>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rgbClr val="D6DAE4"/>
                  </a:gs>
                  <a:gs pos="100000">
                    <a:schemeClr val="bg1"/>
                  </a:gs>
                </a:gsLst>
                <a:lin ang="5400000" scaled="1"/>
              </a:gradFill>
              <a:ln w="9525">
                <a:noFill/>
                <a:round/>
                <a:headEnd/>
                <a:tailEnd/>
              </a:ln>
            </p:spPr>
            <p:txBody>
              <a:bodyPr/>
              <a:lstStyle/>
              <a:p>
                <a:endParaRPr lang="en-US"/>
              </a:p>
            </p:txBody>
          </p:sp>
          <p:sp>
            <p:nvSpPr>
              <p:cNvPr id="427065" name="Freeform 57"/>
              <p:cNvSpPr>
                <a:spLocks/>
              </p:cNvSpPr>
              <p:nvPr userDrawn="1"/>
            </p:nvSpPr>
            <p:spPr bwMode="ltGray">
              <a:xfrm>
                <a:off x="1021" y="2304"/>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1"/>
                  </a:gs>
                  <a:gs pos="50000">
                    <a:srgbClr val="D6DAE4"/>
                  </a:gs>
                  <a:gs pos="100000">
                    <a:schemeClr val="bg1"/>
                  </a:gs>
                </a:gsLst>
                <a:lin ang="0" scaled="1"/>
              </a:gradFill>
              <a:ln w="9525">
                <a:noFill/>
                <a:round/>
                <a:headEnd/>
                <a:tailEnd/>
              </a:ln>
            </p:spPr>
            <p:txBody>
              <a:bodyPr/>
              <a:lstStyle/>
              <a:p>
                <a:endParaRPr lang="en-US"/>
              </a:p>
            </p:txBody>
          </p:sp>
          <p:sp>
            <p:nvSpPr>
              <p:cNvPr id="427066" name="Freeform 58"/>
              <p:cNvSpPr>
                <a:spLocks/>
              </p:cNvSpPr>
              <p:nvPr userDrawn="1"/>
            </p:nvSpPr>
            <p:spPr bwMode="ltGray">
              <a:xfrm>
                <a:off x="552" y="2147"/>
                <a:ext cx="12" cy="253"/>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rgbClr val="D6DAE4"/>
                  </a:gs>
                  <a:gs pos="100000">
                    <a:srgbClr val="FFFFFF"/>
                  </a:gs>
                </a:gsLst>
                <a:lin ang="5400000" scaled="1"/>
              </a:gradFill>
              <a:ln w="9525">
                <a:noFill/>
                <a:round/>
                <a:headEnd/>
                <a:tailEnd/>
              </a:ln>
            </p:spPr>
            <p:txBody>
              <a:bodyPr/>
              <a:lstStyle/>
              <a:p>
                <a:endParaRPr lang="en-US"/>
              </a:p>
            </p:txBody>
          </p:sp>
          <p:sp>
            <p:nvSpPr>
              <p:cNvPr id="427067" name="Freeform 59"/>
              <p:cNvSpPr>
                <a:spLocks/>
              </p:cNvSpPr>
              <p:nvPr userDrawn="1"/>
            </p:nvSpPr>
            <p:spPr bwMode="ltGray">
              <a:xfrm>
                <a:off x="552" y="1236"/>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rgbClr val="FFFFFF"/>
                  </a:gs>
                  <a:gs pos="100000">
                    <a:srgbClr val="D6DAE4"/>
                  </a:gs>
                </a:gsLst>
                <a:lin ang="5400000" scaled="1"/>
              </a:gradFill>
              <a:ln w="9525">
                <a:noFill/>
                <a:round/>
                <a:headEnd/>
                <a:tailEnd/>
              </a:ln>
            </p:spPr>
            <p:txBody>
              <a:bodyPr/>
              <a:lstStyle/>
              <a:p>
                <a:endParaRPr lang="en-US"/>
              </a:p>
            </p:txBody>
          </p:sp>
          <p:sp>
            <p:nvSpPr>
              <p:cNvPr id="427068" name="Freeform 60"/>
              <p:cNvSpPr>
                <a:spLocks/>
              </p:cNvSpPr>
              <p:nvPr userDrawn="1"/>
            </p:nvSpPr>
            <p:spPr bwMode="ltGray">
              <a:xfrm>
                <a:off x="336" y="2304"/>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rgbClr val="FFFFFF"/>
                  </a:gs>
                  <a:gs pos="50000">
                    <a:schemeClr val="accent2"/>
                  </a:gs>
                  <a:gs pos="100000">
                    <a:srgbClr val="FFFFFF"/>
                  </a:gs>
                </a:gsLst>
                <a:lin ang="0" scaled="1"/>
              </a:gradFill>
              <a:ln w="9525">
                <a:noFill/>
                <a:round/>
                <a:headEnd/>
                <a:tailEnd/>
              </a:ln>
            </p:spPr>
            <p:txBody>
              <a:bodyPr/>
              <a:lstStyle/>
              <a:p>
                <a:endParaRPr lang="en-US"/>
              </a:p>
            </p:txBody>
          </p:sp>
        </p:grpSp>
      </p:grpSp>
      <p:pic>
        <p:nvPicPr>
          <p:cNvPr id="427072" name="Picture 64" descr="Scanned Logo"/>
          <p:cNvPicPr>
            <a:picLocks noChangeAspect="1" noChangeArrowheads="1"/>
          </p:cNvPicPr>
          <p:nvPr userDrawn="1"/>
        </p:nvPicPr>
        <p:blipFill>
          <a:blip r:embed="rId13" cstate="print"/>
          <a:srcRect/>
          <a:stretch>
            <a:fillRect/>
          </a:stretch>
        </p:blipFill>
        <p:spPr bwMode="auto">
          <a:xfrm>
            <a:off x="8305800" y="0"/>
            <a:ext cx="838200" cy="827088"/>
          </a:xfrm>
          <a:prstGeom prst="rect">
            <a:avLst/>
          </a:prstGeom>
          <a:noFill/>
        </p:spPr>
      </p:pic>
      <p:pic>
        <p:nvPicPr>
          <p:cNvPr id="427073" name="Picture 65" descr="DOC_LOGO_1X1"/>
          <p:cNvPicPr>
            <a:picLocks noChangeAspect="1" noChangeArrowheads="1"/>
          </p:cNvPicPr>
          <p:nvPr userDrawn="1"/>
        </p:nvPicPr>
        <p:blipFill>
          <a:blip r:embed="rId14" cstate="print">
            <a:clrChange>
              <a:clrFrom>
                <a:srgbClr val="FFFFFF"/>
              </a:clrFrom>
              <a:clrTo>
                <a:srgbClr val="FFFFFF">
                  <a:alpha val="0"/>
                </a:srgbClr>
              </a:clrTo>
            </a:clrChange>
          </a:blip>
          <a:srcRect/>
          <a:stretch>
            <a:fillRect/>
          </a:stretch>
        </p:blipFill>
        <p:spPr bwMode="auto">
          <a:xfrm>
            <a:off x="0" y="0"/>
            <a:ext cx="838200" cy="831850"/>
          </a:xfrm>
          <a:prstGeom prst="rect">
            <a:avLst/>
          </a:prstGeom>
          <a:noFill/>
        </p:spPr>
      </p:pic>
      <p:sp>
        <p:nvSpPr>
          <p:cNvPr id="427071" name="Rectangle 63"/>
          <p:cNvSpPr>
            <a:spLocks noChangeArrowheads="1"/>
          </p:cNvSpPr>
          <p:nvPr userDrawn="1"/>
        </p:nvSpPr>
        <p:spPr bwMode="auto">
          <a:xfrm>
            <a:off x="8305800" y="6477000"/>
            <a:ext cx="838200" cy="381000"/>
          </a:xfrm>
          <a:prstGeom prst="rect">
            <a:avLst/>
          </a:prstGeom>
          <a:noFill/>
          <a:ln w="9525">
            <a:noFill/>
            <a:miter lim="800000"/>
            <a:headEnd/>
            <a:tailEnd/>
          </a:ln>
          <a:effectLst/>
        </p:spPr>
        <p:txBody>
          <a:bodyPr/>
          <a:lstStyle/>
          <a:p>
            <a:pPr algn="r"/>
            <a:fld id="{D2AA5538-A631-46E6-A829-4201D3A8495E}" type="slidenum">
              <a:rPr lang="en-US" sz="1200">
                <a:solidFill>
                  <a:schemeClr val="accent2"/>
                </a:solidFill>
                <a:latin typeface="Tahoma" charset="0"/>
              </a:rPr>
              <a:pPr algn="r"/>
              <a:t>‹#›</a:t>
            </a:fld>
            <a:endParaRPr lang="en-US" sz="1200">
              <a:solidFill>
                <a:schemeClr val="accent2"/>
              </a:solidFill>
              <a:latin typeface="Tahoma" charset="0"/>
            </a:endParaRPr>
          </a:p>
        </p:txBody>
      </p:sp>
      <p:sp>
        <p:nvSpPr>
          <p:cNvPr id="427075" name="Rectangle 67"/>
          <p:cNvSpPr>
            <a:spLocks noGrp="1" noChangeArrowheads="1"/>
          </p:cNvSpPr>
          <p:nvPr>
            <p:ph type="title"/>
          </p:nvPr>
        </p:nvSpPr>
        <p:spPr bwMode="auto">
          <a:xfrm>
            <a:off x="990600" y="274638"/>
            <a:ext cx="7696200" cy="32305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427077" name="Picture 69" descr="water-fish border_VER3-jpeg"/>
          <p:cNvPicPr>
            <a:picLocks noChangeAspect="1" noChangeArrowheads="1"/>
          </p:cNvPicPr>
          <p:nvPr userDrawn="1"/>
        </p:nvPicPr>
        <p:blipFill>
          <a:blip r:embed="rId15" cstate="print"/>
          <a:srcRect/>
          <a:stretch>
            <a:fillRect/>
          </a:stretch>
        </p:blipFill>
        <p:spPr bwMode="auto">
          <a:xfrm>
            <a:off x="0" y="3657600"/>
            <a:ext cx="9144000" cy="609600"/>
          </a:xfrm>
          <a:prstGeom prst="rect">
            <a:avLst/>
          </a:prstGeom>
          <a:noFill/>
        </p:spPr>
      </p:pic>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rtl="0" fontAlgn="base">
        <a:spcBef>
          <a:spcPct val="0"/>
        </a:spcBef>
        <a:spcAft>
          <a:spcPct val="0"/>
        </a:spcAft>
        <a:defRPr sz="4000" b="1">
          <a:solidFill>
            <a:srgbClr val="000066"/>
          </a:solidFill>
          <a:latin typeface="+mj-lt"/>
          <a:ea typeface="+mj-ea"/>
          <a:cs typeface="+mj-cs"/>
        </a:defRPr>
      </a:lvl1pPr>
      <a:lvl2pPr algn="l" rtl="0" fontAlgn="base">
        <a:spcBef>
          <a:spcPct val="0"/>
        </a:spcBef>
        <a:spcAft>
          <a:spcPct val="0"/>
        </a:spcAft>
        <a:defRPr sz="4000" b="1">
          <a:solidFill>
            <a:srgbClr val="000066"/>
          </a:solidFill>
          <a:latin typeface="Tahoma" charset="0"/>
        </a:defRPr>
      </a:lvl2pPr>
      <a:lvl3pPr algn="l" rtl="0" fontAlgn="base">
        <a:spcBef>
          <a:spcPct val="0"/>
        </a:spcBef>
        <a:spcAft>
          <a:spcPct val="0"/>
        </a:spcAft>
        <a:defRPr sz="4000" b="1">
          <a:solidFill>
            <a:srgbClr val="000066"/>
          </a:solidFill>
          <a:latin typeface="Tahoma" charset="0"/>
        </a:defRPr>
      </a:lvl3pPr>
      <a:lvl4pPr algn="l" rtl="0" fontAlgn="base">
        <a:spcBef>
          <a:spcPct val="0"/>
        </a:spcBef>
        <a:spcAft>
          <a:spcPct val="0"/>
        </a:spcAft>
        <a:defRPr sz="4000" b="1">
          <a:solidFill>
            <a:srgbClr val="000066"/>
          </a:solidFill>
          <a:latin typeface="Tahoma" charset="0"/>
        </a:defRPr>
      </a:lvl4pPr>
      <a:lvl5pPr algn="l" rtl="0" fontAlgn="base">
        <a:spcBef>
          <a:spcPct val="0"/>
        </a:spcBef>
        <a:spcAft>
          <a:spcPct val="0"/>
        </a:spcAft>
        <a:defRPr sz="4000" b="1">
          <a:solidFill>
            <a:srgbClr val="000066"/>
          </a:solidFill>
          <a:latin typeface="Tahoma" charset="0"/>
        </a:defRPr>
      </a:lvl5pPr>
      <a:lvl6pPr marL="457200" algn="l" rtl="0" fontAlgn="base">
        <a:spcBef>
          <a:spcPct val="0"/>
        </a:spcBef>
        <a:spcAft>
          <a:spcPct val="0"/>
        </a:spcAft>
        <a:defRPr sz="4000" b="1">
          <a:solidFill>
            <a:srgbClr val="000066"/>
          </a:solidFill>
          <a:latin typeface="Tahoma" charset="0"/>
        </a:defRPr>
      </a:lvl6pPr>
      <a:lvl7pPr marL="914400" algn="l" rtl="0" fontAlgn="base">
        <a:spcBef>
          <a:spcPct val="0"/>
        </a:spcBef>
        <a:spcAft>
          <a:spcPct val="0"/>
        </a:spcAft>
        <a:defRPr sz="4000" b="1">
          <a:solidFill>
            <a:srgbClr val="000066"/>
          </a:solidFill>
          <a:latin typeface="Tahoma" charset="0"/>
        </a:defRPr>
      </a:lvl7pPr>
      <a:lvl8pPr marL="1371600" algn="l" rtl="0" fontAlgn="base">
        <a:spcBef>
          <a:spcPct val="0"/>
        </a:spcBef>
        <a:spcAft>
          <a:spcPct val="0"/>
        </a:spcAft>
        <a:defRPr sz="4000" b="1">
          <a:solidFill>
            <a:srgbClr val="000066"/>
          </a:solidFill>
          <a:latin typeface="Tahoma" charset="0"/>
        </a:defRPr>
      </a:lvl8pPr>
      <a:lvl9pPr marL="1828800" algn="l" rtl="0" fontAlgn="base">
        <a:spcBef>
          <a:spcPct val="0"/>
        </a:spcBef>
        <a:spcAft>
          <a:spcPct val="0"/>
        </a:spcAft>
        <a:defRPr sz="4000" b="1">
          <a:solidFill>
            <a:srgbClr val="000066"/>
          </a:solidFill>
          <a:latin typeface="Tahoma"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5080"/>
            <a:ext cx="9144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05" y="6419088"/>
            <a:ext cx="1643938" cy="388747"/>
          </a:xfrm>
          <a:prstGeom prst="rect">
            <a:avLst/>
          </a:prstGeom>
        </p:spPr>
      </p:pic>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753" r:id="rId1"/>
    <p:sldLayoutId id="2147483754" r:id="rId2"/>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
        <p:nvSpPr>
          <p:cNvPr id="7" name="Freeform 6"/>
          <p:cNvSpPr/>
          <p:nvPr/>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7"/>
          <p:cNvGrpSpPr>
            <a:grpSpLocks/>
          </p:cNvGrpSpPr>
          <p:nvPr userDrawn="1"/>
        </p:nvGrpSpPr>
        <p:grpSpPr bwMode="auto">
          <a:xfrm>
            <a:off x="0" y="0"/>
            <a:ext cx="9144000" cy="6858000"/>
            <a:chOff x="0" y="0"/>
            <a:chExt cx="5760" cy="4320"/>
          </a:xfrm>
        </p:grpSpPr>
        <p:grpSp>
          <p:nvGrpSpPr>
            <p:cNvPr id="6" name="Group 48"/>
            <p:cNvGrpSpPr>
              <a:grpSpLocks/>
            </p:cNvGrpSpPr>
            <p:nvPr userDrawn="1"/>
          </p:nvGrpSpPr>
          <p:grpSpPr bwMode="auto">
            <a:xfrm>
              <a:off x="0" y="2304"/>
              <a:ext cx="5760" cy="2016"/>
              <a:chOff x="0" y="1248"/>
              <a:chExt cx="5760" cy="3072"/>
            </a:xfrm>
          </p:grpSpPr>
          <p:sp>
            <p:nvSpPr>
              <p:cNvPr id="18" name="Freeform 49"/>
              <p:cNvSpPr>
                <a:spLocks/>
              </p:cNvSpPr>
              <p:nvPr userDrawn="1"/>
            </p:nvSpPr>
            <p:spPr bwMode="hidden">
              <a:xfrm>
                <a:off x="560" y="1248"/>
                <a:ext cx="5200" cy="3072"/>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rgbClr val="D6DAE4"/>
                  </a:gs>
                  <a:gs pos="100000">
                    <a:srgbClr val="FFFFFF"/>
                  </a:gs>
                </a:gsLst>
                <a:lin ang="0" scaled="1"/>
              </a:gradFill>
              <a:ln w="9525">
                <a:noFill/>
                <a:round/>
                <a:headEnd/>
                <a:tailEnd/>
              </a:ln>
            </p:spPr>
            <p:txBody>
              <a:bodyPr/>
              <a:lstStyle/>
              <a:p>
                <a:endParaRPr lang="en-US"/>
              </a:p>
            </p:txBody>
          </p:sp>
          <p:sp>
            <p:nvSpPr>
              <p:cNvPr id="19" name="Freeform 50"/>
              <p:cNvSpPr>
                <a:spLocks/>
              </p:cNvSpPr>
              <p:nvPr userDrawn="1"/>
            </p:nvSpPr>
            <p:spPr bwMode="hidden">
              <a:xfrm>
                <a:off x="0" y="1248"/>
                <a:ext cx="558" cy="3072"/>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rgbClr val="D6DAE4"/>
                  </a:gs>
                  <a:gs pos="100000">
                    <a:srgbClr val="FFFFFF"/>
                  </a:gs>
                </a:gsLst>
                <a:lin ang="5400000" scaled="1"/>
              </a:gradFill>
              <a:ln w="9525">
                <a:noFill/>
                <a:round/>
                <a:headEnd/>
                <a:tailEnd/>
              </a:ln>
            </p:spPr>
            <p:txBody>
              <a:bodyPr/>
              <a:lstStyle/>
              <a:p>
                <a:endParaRPr lang="en-US"/>
              </a:p>
            </p:txBody>
          </p:sp>
        </p:grpSp>
        <p:sp>
          <p:nvSpPr>
            <p:cNvPr id="8" name="Freeform 51"/>
            <p:cNvSpPr>
              <a:spLocks/>
            </p:cNvSpPr>
            <p:nvPr userDrawn="1"/>
          </p:nvSpPr>
          <p:spPr bwMode="ltGray">
            <a:xfrm>
              <a:off x="552" y="2076"/>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endParaRPr lang="en-US"/>
            </a:p>
          </p:txBody>
        </p:sp>
        <p:sp>
          <p:nvSpPr>
            <p:cNvPr id="9" name="Freeform 52"/>
            <p:cNvSpPr>
              <a:spLocks/>
            </p:cNvSpPr>
            <p:nvPr userDrawn="1"/>
          </p:nvSpPr>
          <p:spPr bwMode="ltGray">
            <a:xfrm>
              <a:off x="768" y="2305"/>
              <a:ext cx="252" cy="47"/>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1">
              <a:gsLst>
                <a:gs pos="0">
                  <a:srgbClr val="C7CDDB"/>
                </a:gs>
                <a:gs pos="100000">
                  <a:srgbClr val="FFFFFF"/>
                </a:gs>
              </a:gsLst>
              <a:lin ang="0" scaled="1"/>
            </a:gradFill>
            <a:ln w="9525">
              <a:noFill/>
              <a:round/>
              <a:headEnd/>
              <a:tailEnd/>
            </a:ln>
          </p:spPr>
          <p:txBody>
            <a:bodyPr/>
            <a:lstStyle/>
            <a:p>
              <a:endParaRPr lang="en-US"/>
            </a:p>
          </p:txBody>
        </p:sp>
        <p:sp>
          <p:nvSpPr>
            <p:cNvPr id="10" name="Freeform 53"/>
            <p:cNvSpPr>
              <a:spLocks/>
            </p:cNvSpPr>
            <p:nvPr userDrawn="1"/>
          </p:nvSpPr>
          <p:spPr bwMode="ltGray">
            <a:xfrm>
              <a:off x="0" y="2304"/>
              <a:ext cx="351" cy="47"/>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rgbClr val="FFFFFF"/>
                </a:gs>
                <a:gs pos="100000">
                  <a:srgbClr val="C7CDDB"/>
                </a:gs>
              </a:gsLst>
              <a:lin ang="0" scaled="1"/>
            </a:gradFill>
            <a:ln w="9525">
              <a:noFill/>
              <a:round/>
              <a:headEnd/>
              <a:tailEnd/>
            </a:ln>
          </p:spPr>
          <p:txBody>
            <a:bodyPr/>
            <a:lstStyle/>
            <a:p>
              <a:endParaRPr lang="en-US"/>
            </a:p>
          </p:txBody>
        </p:sp>
        <p:grpSp>
          <p:nvGrpSpPr>
            <p:cNvPr id="11" name="Group 54"/>
            <p:cNvGrpSpPr>
              <a:grpSpLocks/>
            </p:cNvGrpSpPr>
            <p:nvPr userDrawn="1"/>
          </p:nvGrpSpPr>
          <p:grpSpPr bwMode="auto">
            <a:xfrm>
              <a:off x="336" y="0"/>
              <a:ext cx="5424" cy="4320"/>
              <a:chOff x="336" y="0"/>
              <a:chExt cx="5424" cy="4320"/>
            </a:xfrm>
          </p:grpSpPr>
          <p:sp>
            <p:nvSpPr>
              <p:cNvPr id="12" name="Freeform 55"/>
              <p:cNvSpPr>
                <a:spLocks/>
              </p:cNvSpPr>
              <p:nvPr userDrawn="1"/>
            </p:nvSpPr>
            <p:spPr bwMode="ltGray">
              <a:xfrm>
                <a:off x="552" y="0"/>
                <a:ext cx="12" cy="1848"/>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rgbClr val="D6DAE4"/>
                  </a:gs>
                </a:gsLst>
                <a:lin ang="5400000" scaled="1"/>
              </a:gradFill>
              <a:ln w="9525">
                <a:noFill/>
                <a:round/>
                <a:headEnd/>
                <a:tailEnd/>
              </a:ln>
            </p:spPr>
            <p:txBody>
              <a:bodyPr/>
              <a:lstStyle/>
              <a:p>
                <a:endParaRPr lang="en-US"/>
              </a:p>
            </p:txBody>
          </p:sp>
          <p:sp>
            <p:nvSpPr>
              <p:cNvPr id="13" name="Freeform 56"/>
              <p:cNvSpPr>
                <a:spLocks/>
              </p:cNvSpPr>
              <p:nvPr userDrawn="1"/>
            </p:nvSpPr>
            <p:spPr bwMode="ltGray">
              <a:xfrm>
                <a:off x="552" y="1671"/>
                <a:ext cx="12" cy="2649"/>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rgbClr val="D6DAE4"/>
                  </a:gs>
                  <a:gs pos="100000">
                    <a:schemeClr val="bg1"/>
                  </a:gs>
                </a:gsLst>
                <a:lin ang="5400000" scaled="1"/>
              </a:gradFill>
              <a:ln w="9525">
                <a:noFill/>
                <a:round/>
                <a:headEnd/>
                <a:tailEnd/>
              </a:ln>
            </p:spPr>
            <p:txBody>
              <a:bodyPr/>
              <a:lstStyle/>
              <a:p>
                <a:endParaRPr lang="en-US"/>
              </a:p>
            </p:txBody>
          </p:sp>
          <p:sp>
            <p:nvSpPr>
              <p:cNvPr id="14" name="Freeform 57"/>
              <p:cNvSpPr>
                <a:spLocks/>
              </p:cNvSpPr>
              <p:nvPr userDrawn="1"/>
            </p:nvSpPr>
            <p:spPr bwMode="ltGray">
              <a:xfrm>
                <a:off x="1021" y="2304"/>
                <a:ext cx="4739"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1"/>
                  </a:gs>
                  <a:gs pos="50000">
                    <a:srgbClr val="D6DAE4"/>
                  </a:gs>
                  <a:gs pos="100000">
                    <a:schemeClr val="bg1"/>
                  </a:gs>
                </a:gsLst>
                <a:lin ang="0" scaled="1"/>
              </a:gradFill>
              <a:ln w="9525">
                <a:noFill/>
                <a:round/>
                <a:headEnd/>
                <a:tailEnd/>
              </a:ln>
            </p:spPr>
            <p:txBody>
              <a:bodyPr/>
              <a:lstStyle/>
              <a:p>
                <a:endParaRPr lang="en-US"/>
              </a:p>
            </p:txBody>
          </p:sp>
          <p:sp>
            <p:nvSpPr>
              <p:cNvPr id="15" name="Freeform 58"/>
              <p:cNvSpPr>
                <a:spLocks/>
              </p:cNvSpPr>
              <p:nvPr userDrawn="1"/>
            </p:nvSpPr>
            <p:spPr bwMode="ltGray">
              <a:xfrm>
                <a:off x="552" y="2147"/>
                <a:ext cx="12" cy="253"/>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rgbClr val="D6DAE4"/>
                  </a:gs>
                  <a:gs pos="100000">
                    <a:srgbClr val="FFFFFF"/>
                  </a:gs>
                </a:gsLst>
                <a:lin ang="5400000" scaled="1"/>
              </a:gradFill>
              <a:ln w="9525">
                <a:noFill/>
                <a:round/>
                <a:headEnd/>
                <a:tailEnd/>
              </a:ln>
            </p:spPr>
            <p:txBody>
              <a:bodyPr/>
              <a:lstStyle/>
              <a:p>
                <a:endParaRPr lang="en-US"/>
              </a:p>
            </p:txBody>
          </p:sp>
          <p:sp>
            <p:nvSpPr>
              <p:cNvPr id="16" name="Freeform 59"/>
              <p:cNvSpPr>
                <a:spLocks/>
              </p:cNvSpPr>
              <p:nvPr userDrawn="1"/>
            </p:nvSpPr>
            <p:spPr bwMode="ltGray">
              <a:xfrm>
                <a:off x="552" y="1236"/>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rgbClr val="FFFFFF"/>
                  </a:gs>
                  <a:gs pos="100000">
                    <a:srgbClr val="D6DAE4"/>
                  </a:gs>
                </a:gsLst>
                <a:lin ang="5400000" scaled="1"/>
              </a:gradFill>
              <a:ln w="9525">
                <a:noFill/>
                <a:round/>
                <a:headEnd/>
                <a:tailEnd/>
              </a:ln>
            </p:spPr>
            <p:txBody>
              <a:bodyPr/>
              <a:lstStyle/>
              <a:p>
                <a:endParaRPr lang="en-US"/>
              </a:p>
            </p:txBody>
          </p:sp>
          <p:sp>
            <p:nvSpPr>
              <p:cNvPr id="17" name="Freeform 60"/>
              <p:cNvSpPr>
                <a:spLocks/>
              </p:cNvSpPr>
              <p:nvPr userDrawn="1"/>
            </p:nvSpPr>
            <p:spPr bwMode="ltGray">
              <a:xfrm>
                <a:off x="336" y="2304"/>
                <a:ext cx="419"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rgbClr val="FFFFFF"/>
                  </a:gs>
                  <a:gs pos="50000">
                    <a:schemeClr val="accent2"/>
                  </a:gs>
                  <a:gs pos="100000">
                    <a:srgbClr val="FFFFFF"/>
                  </a:gs>
                </a:gsLst>
                <a:lin ang="0" scaled="1"/>
              </a:gradFill>
              <a:ln w="9525">
                <a:noFill/>
                <a:round/>
                <a:headEnd/>
                <a:tailEnd/>
              </a:ln>
            </p:spPr>
            <p:txBody>
              <a:bodyPr/>
              <a:lstStyle/>
              <a:p>
                <a:endParaRPr lang="en-US"/>
              </a:p>
            </p:txBody>
          </p:sp>
        </p:grpSp>
      </p:grpSp>
      <p:pic>
        <p:nvPicPr>
          <p:cNvPr id="20" name="Picture 64" descr="Scanned Logo"/>
          <p:cNvPicPr>
            <a:picLocks noChangeAspect="1" noChangeArrowheads="1"/>
          </p:cNvPicPr>
          <p:nvPr userDrawn="1"/>
        </p:nvPicPr>
        <p:blipFill>
          <a:blip r:embed="rId10" cstate="print"/>
          <a:srcRect/>
          <a:stretch>
            <a:fillRect/>
          </a:stretch>
        </p:blipFill>
        <p:spPr bwMode="auto">
          <a:xfrm>
            <a:off x="8305800" y="0"/>
            <a:ext cx="838200" cy="827088"/>
          </a:xfrm>
          <a:prstGeom prst="rect">
            <a:avLst/>
          </a:prstGeom>
          <a:noFill/>
        </p:spPr>
      </p:pic>
      <p:pic>
        <p:nvPicPr>
          <p:cNvPr id="21" name="Picture 65" descr="DOC_LOGO_1X1"/>
          <p:cNvPicPr>
            <a:picLocks noChangeAspect="1" noChangeArrowheads="1"/>
          </p:cNvPicPr>
          <p:nvPr userDrawn="1"/>
        </p:nvPicPr>
        <p:blipFill>
          <a:blip r:embed="rId11" cstate="print">
            <a:clrChange>
              <a:clrFrom>
                <a:srgbClr val="FFFFFF"/>
              </a:clrFrom>
              <a:clrTo>
                <a:srgbClr val="FFFFFF">
                  <a:alpha val="0"/>
                </a:srgbClr>
              </a:clrTo>
            </a:clrChange>
          </a:blip>
          <a:srcRect/>
          <a:stretch>
            <a:fillRect/>
          </a:stretch>
        </p:blipFill>
        <p:spPr bwMode="auto">
          <a:xfrm>
            <a:off x="0" y="0"/>
            <a:ext cx="838200" cy="831850"/>
          </a:xfrm>
          <a:prstGeom prst="rect">
            <a:avLst/>
          </a:prstGeom>
          <a:noFill/>
        </p:spPr>
      </p:pic>
      <p:sp>
        <p:nvSpPr>
          <p:cNvPr id="22" name="Rectangle 63"/>
          <p:cNvSpPr>
            <a:spLocks noChangeArrowheads="1"/>
          </p:cNvSpPr>
          <p:nvPr userDrawn="1"/>
        </p:nvSpPr>
        <p:spPr bwMode="auto">
          <a:xfrm>
            <a:off x="8305800" y="6477000"/>
            <a:ext cx="838200" cy="381000"/>
          </a:xfrm>
          <a:prstGeom prst="rect">
            <a:avLst/>
          </a:prstGeom>
          <a:noFill/>
          <a:ln w="9525">
            <a:noFill/>
            <a:miter lim="800000"/>
            <a:headEnd/>
            <a:tailEnd/>
          </a:ln>
          <a:effectLst/>
        </p:spPr>
        <p:txBody>
          <a:bodyPr/>
          <a:lstStyle/>
          <a:p>
            <a:pPr algn="r"/>
            <a:fld id="{D2AA5538-A631-46E6-A829-4201D3A8495E}" type="slidenum">
              <a:rPr lang="en-US" sz="1200">
                <a:solidFill>
                  <a:schemeClr val="accent2"/>
                </a:solidFill>
                <a:latin typeface="Tahoma" charset="0"/>
              </a:rPr>
              <a:pPr algn="r"/>
              <a:t>‹#›</a:t>
            </a:fld>
            <a:endParaRPr lang="en-US" sz="1200">
              <a:solidFill>
                <a:schemeClr val="accent2"/>
              </a:solidFill>
              <a:latin typeface="Tahoma" charset="0"/>
            </a:endParaRPr>
          </a:p>
        </p:txBody>
      </p:sp>
      <p:pic>
        <p:nvPicPr>
          <p:cNvPr id="23" name="Picture 69" descr="water-fish border_VER3-jpeg"/>
          <p:cNvPicPr>
            <a:picLocks noChangeAspect="1" noChangeArrowheads="1"/>
          </p:cNvPicPr>
          <p:nvPr userDrawn="1"/>
        </p:nvPicPr>
        <p:blipFill>
          <a:blip r:embed="rId12" cstate="print"/>
          <a:srcRect/>
          <a:stretch>
            <a:fillRect/>
          </a:stretch>
        </p:blipFill>
        <p:spPr bwMode="auto">
          <a:xfrm>
            <a:off x="0" y="3657600"/>
            <a:ext cx="9144000" cy="609600"/>
          </a:xfrm>
          <a:prstGeom prst="rect">
            <a:avLst/>
          </a:prstGeom>
          <a:noFill/>
        </p:spPr>
      </p:pic>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Lst>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NOAA-Fisheries-horizontal.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cSld>
  <p:clrMap bg1="lt1" tx1="dk1" bg2="lt2" tx2="dk2" accent1="accent1" accent2="accent2" accent3="accent3" accent4="accent4" accent5="accent5" accent6="accent6" hlink="hlink" folHlink="folHlink"/>
  <p:sldLayoutIdLst>
    <p:sldLayoutId id="2147483717" r:id="rId1"/>
    <p:sldLayoutId id="2147483755" r:id="rId2"/>
    <p:sldLayoutId id="2147483756" r:id="rId3"/>
    <p:sldLayoutId id="2147483757" r:id="rId4"/>
    <p:sldLayoutId id="2147483758" r:id="rId5"/>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5080"/>
            <a:ext cx="9144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05" y="6419088"/>
            <a:ext cx="1643938" cy="388747"/>
          </a:xfrm>
          <a:prstGeom prst="rect">
            <a:avLst/>
          </a:prstGeom>
        </p:spPr>
      </p:pic>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719" r:id="rId1"/>
    <p:sldLayoutId id="2147483720" r:id="rId2"/>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
        <p:nvSpPr>
          <p:cNvPr id="7" name="Freeform 6"/>
          <p:cNvSpPr/>
          <p:nvPr/>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3"/>
          <p:cNvSpPr>
            <a:spLocks/>
          </p:cNvSpPr>
          <p:nvPr userDrawn="1"/>
        </p:nvSpPr>
        <p:spPr bwMode="hidden">
          <a:xfrm>
            <a:off x="457200" y="1066800"/>
            <a:ext cx="8686800" cy="5791200"/>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endParaRPr lang="en-US"/>
          </a:p>
        </p:txBody>
      </p:sp>
      <p:sp>
        <p:nvSpPr>
          <p:cNvPr id="6" name="Freeform 4"/>
          <p:cNvSpPr>
            <a:spLocks/>
          </p:cNvSpPr>
          <p:nvPr userDrawn="1"/>
        </p:nvSpPr>
        <p:spPr bwMode="hidden">
          <a:xfrm>
            <a:off x="0" y="1066800"/>
            <a:ext cx="457200" cy="5791200"/>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endParaRPr lang="en-US"/>
          </a:p>
        </p:txBody>
      </p:sp>
      <p:grpSp>
        <p:nvGrpSpPr>
          <p:cNvPr id="8" name="Group 25"/>
          <p:cNvGrpSpPr>
            <a:grpSpLocks/>
          </p:cNvGrpSpPr>
          <p:nvPr userDrawn="1"/>
        </p:nvGrpSpPr>
        <p:grpSpPr bwMode="auto">
          <a:xfrm>
            <a:off x="0" y="6350"/>
            <a:ext cx="9144000" cy="6851650"/>
            <a:chOff x="0" y="4"/>
            <a:chExt cx="5760" cy="4316"/>
          </a:xfrm>
        </p:grpSpPr>
        <p:sp>
          <p:nvSpPr>
            <p:cNvPr id="9" name="Freeform 6"/>
            <p:cNvSpPr>
              <a:spLocks/>
            </p:cNvSpPr>
            <p:nvPr userDrawn="1"/>
          </p:nvSpPr>
          <p:spPr bwMode="ltGray">
            <a:xfrm>
              <a:off x="288"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endParaRPr lang="en-US"/>
            </a:p>
          </p:txBody>
        </p:sp>
        <p:sp>
          <p:nvSpPr>
            <p:cNvPr id="10" name="Freeform 7"/>
            <p:cNvSpPr>
              <a:spLocks/>
            </p:cNvSpPr>
            <p:nvPr userDrawn="1"/>
          </p:nvSpPr>
          <p:spPr bwMode="ltGray">
            <a:xfrm>
              <a:off x="288"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endParaRPr lang="en-US"/>
            </a:p>
          </p:txBody>
        </p:sp>
        <p:sp>
          <p:nvSpPr>
            <p:cNvPr id="11" name="Freeform 8"/>
            <p:cNvSpPr>
              <a:spLocks/>
            </p:cNvSpPr>
            <p:nvPr userDrawn="1"/>
          </p:nvSpPr>
          <p:spPr bwMode="ltGray">
            <a:xfrm>
              <a:off x="1009" y="672"/>
              <a:ext cx="4751"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endParaRPr lang="en-US"/>
            </a:p>
          </p:txBody>
        </p:sp>
        <p:sp>
          <p:nvSpPr>
            <p:cNvPr id="12" name="Freeform 9"/>
            <p:cNvSpPr>
              <a:spLocks/>
            </p:cNvSpPr>
            <p:nvPr userDrawn="1"/>
          </p:nvSpPr>
          <p:spPr bwMode="ltGray">
            <a:xfrm>
              <a:off x="288"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endParaRPr lang="en-US"/>
            </a:p>
          </p:txBody>
        </p:sp>
        <p:sp>
          <p:nvSpPr>
            <p:cNvPr id="13" name="Freeform 10"/>
            <p:cNvSpPr>
              <a:spLocks/>
            </p:cNvSpPr>
            <p:nvPr userDrawn="1"/>
          </p:nvSpPr>
          <p:spPr bwMode="ltGray">
            <a:xfrm>
              <a:off x="288"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endParaRPr lang="en-US"/>
            </a:p>
          </p:txBody>
        </p:sp>
        <p:sp>
          <p:nvSpPr>
            <p:cNvPr id="14" name="Freeform 11"/>
            <p:cNvSpPr>
              <a:spLocks/>
            </p:cNvSpPr>
            <p:nvPr userDrawn="1"/>
          </p:nvSpPr>
          <p:spPr bwMode="ltGray">
            <a:xfrm>
              <a:off x="288"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endParaRPr lang="en-US"/>
            </a:p>
          </p:txBody>
        </p:sp>
        <p:sp>
          <p:nvSpPr>
            <p:cNvPr id="15" name="Freeform 12"/>
            <p:cNvSpPr>
              <a:spLocks/>
            </p:cNvSpPr>
            <p:nvPr userDrawn="1"/>
          </p:nvSpPr>
          <p:spPr bwMode="ltGray">
            <a:xfrm>
              <a:off x="0" y="672"/>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endParaRPr lang="en-US"/>
            </a:p>
          </p:txBody>
        </p:sp>
        <p:sp>
          <p:nvSpPr>
            <p:cNvPr id="16" name="Freeform 13"/>
            <p:cNvSpPr>
              <a:spLocks/>
            </p:cNvSpPr>
            <p:nvPr userDrawn="1"/>
          </p:nvSpPr>
          <p:spPr bwMode="ltGray">
            <a:xfrm>
              <a:off x="768" y="672"/>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endParaRPr lang="en-US"/>
            </a:p>
          </p:txBody>
        </p:sp>
        <p:sp>
          <p:nvSpPr>
            <p:cNvPr id="17" name="Freeform 14"/>
            <p:cNvSpPr>
              <a:spLocks/>
            </p:cNvSpPr>
            <p:nvPr userDrawn="1"/>
          </p:nvSpPr>
          <p:spPr bwMode="ltGray">
            <a:xfrm>
              <a:off x="336" y="672"/>
              <a:ext cx="432"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endParaRPr lang="en-US"/>
            </a:p>
          </p:txBody>
        </p:sp>
      </p:grpSp>
      <p:pic>
        <p:nvPicPr>
          <p:cNvPr id="18" name="Picture 18" descr="Scanned Logo"/>
          <p:cNvPicPr>
            <a:picLocks noChangeAspect="1" noChangeArrowheads="1"/>
          </p:cNvPicPr>
          <p:nvPr userDrawn="1"/>
        </p:nvPicPr>
        <p:blipFill>
          <a:blip r:embed="rId14" cstate="print"/>
          <a:srcRect/>
          <a:stretch>
            <a:fillRect/>
          </a:stretch>
        </p:blipFill>
        <p:spPr bwMode="auto">
          <a:xfrm>
            <a:off x="0" y="6407150"/>
            <a:ext cx="457200" cy="450850"/>
          </a:xfrm>
          <a:prstGeom prst="rect">
            <a:avLst/>
          </a:prstGeom>
          <a:noFill/>
        </p:spPr>
      </p:pic>
      <p:pic>
        <p:nvPicPr>
          <p:cNvPr id="19" name="Picture 19" descr="DOC_LOGO_1X1"/>
          <p:cNvPicPr>
            <a:picLocks noChangeAspect="1" noChangeArrowheads="1"/>
          </p:cNvPicPr>
          <p:nvPr userDrawn="1"/>
        </p:nvPicPr>
        <p:blipFill>
          <a:blip r:embed="rId15" cstate="print">
            <a:clrChange>
              <a:clrFrom>
                <a:srgbClr val="FFFFFF"/>
              </a:clrFrom>
              <a:clrTo>
                <a:srgbClr val="FFFFFF">
                  <a:alpha val="0"/>
                </a:srgbClr>
              </a:clrTo>
            </a:clrChange>
          </a:blip>
          <a:srcRect/>
          <a:stretch>
            <a:fillRect/>
          </a:stretch>
        </p:blipFill>
        <p:spPr bwMode="auto">
          <a:xfrm>
            <a:off x="0" y="0"/>
            <a:ext cx="457200" cy="454025"/>
          </a:xfrm>
          <a:prstGeom prst="rect">
            <a:avLst/>
          </a:prstGeom>
          <a:noFill/>
        </p:spPr>
      </p:pic>
      <p:sp>
        <p:nvSpPr>
          <p:cNvPr id="20" name="Rectangle 22"/>
          <p:cNvSpPr>
            <a:spLocks noChangeArrowheads="1"/>
          </p:cNvSpPr>
          <p:nvPr userDrawn="1"/>
        </p:nvSpPr>
        <p:spPr bwMode="auto">
          <a:xfrm>
            <a:off x="8305800" y="6553200"/>
            <a:ext cx="838200" cy="304800"/>
          </a:xfrm>
          <a:prstGeom prst="rect">
            <a:avLst/>
          </a:prstGeom>
          <a:noFill/>
          <a:ln w="9525">
            <a:noFill/>
            <a:miter lim="800000"/>
            <a:headEnd/>
            <a:tailEnd/>
          </a:ln>
          <a:effectLst/>
        </p:spPr>
        <p:txBody>
          <a:bodyPr/>
          <a:lstStyle/>
          <a:p>
            <a:pPr algn="r"/>
            <a:fld id="{70A8ACD7-37E0-406A-A718-06DF11601B9B}" type="slidenum">
              <a:rPr lang="en-US" sz="1200">
                <a:solidFill>
                  <a:schemeClr val="tx2"/>
                </a:solidFill>
                <a:latin typeface="Tahoma" charset="0"/>
              </a:rPr>
              <a:pPr algn="r"/>
              <a:t>‹#›</a:t>
            </a:fld>
            <a:endParaRPr lang="en-US" sz="1200">
              <a:solidFill>
                <a:schemeClr val="tx2"/>
              </a:solidFill>
              <a:latin typeface="Tahoma" charset="0"/>
            </a:endParaRP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NOAA-Fisheries-horizonta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cSld>
  <p:clrMap bg1="lt1" tx1="dk1" bg2="lt2" tx2="dk2" accent1="accent1" accent2="accent2" accent3="accent3" accent4="accent4" accent5="accent5" accent6="accent6" hlink="hlink" folHlink="folHlink"/>
  <p:sldLayoutIdLst>
    <p:sldLayoutId id="2147483734" r:id="rId1"/>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5080"/>
            <a:ext cx="9144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505" y="6419088"/>
            <a:ext cx="1643938" cy="388747"/>
          </a:xfrm>
          <a:prstGeom prst="rect">
            <a:avLst/>
          </a:prstGeom>
        </p:spPr>
      </p:pic>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736" r:id="rId1"/>
    <p:sldLayoutId id="2147483737" r:id="rId2"/>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
        <p:nvSpPr>
          <p:cNvPr id="7" name="Freeform 6"/>
          <p:cNvSpPr/>
          <p:nvPr/>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Freeform 3"/>
          <p:cNvSpPr>
            <a:spLocks/>
          </p:cNvSpPr>
          <p:nvPr userDrawn="1"/>
        </p:nvSpPr>
        <p:spPr bwMode="hidden">
          <a:xfrm>
            <a:off x="457200" y="1066800"/>
            <a:ext cx="8686800" cy="5791200"/>
          </a:xfrm>
          <a:custGeom>
            <a:avLst/>
            <a:gdLst/>
            <a:ahLst/>
            <a:cxnLst>
              <a:cxn ang="0">
                <a:pos x="0" y="3159"/>
              </a:cxn>
              <a:cxn ang="0">
                <a:pos x="5184" y="3159"/>
              </a:cxn>
              <a:cxn ang="0">
                <a:pos x="5184" y="0"/>
              </a:cxn>
              <a:cxn ang="0">
                <a:pos x="0" y="0"/>
              </a:cxn>
              <a:cxn ang="0">
                <a:pos x="0" y="3159"/>
              </a:cxn>
              <a:cxn ang="0">
                <a:pos x="0" y="3159"/>
              </a:cxn>
            </a:cxnLst>
            <a:rect l="0" t="0" r="r" b="b"/>
            <a:pathLst>
              <a:path w="5184" h="3159">
                <a:moveTo>
                  <a:pt x="0" y="3159"/>
                </a:moveTo>
                <a:lnTo>
                  <a:pt x="5184" y="3159"/>
                </a:lnTo>
                <a:lnTo>
                  <a:pt x="5184" y="0"/>
                </a:lnTo>
                <a:lnTo>
                  <a:pt x="0" y="0"/>
                </a:lnTo>
                <a:lnTo>
                  <a:pt x="0" y="3159"/>
                </a:lnTo>
                <a:lnTo>
                  <a:pt x="0" y="3159"/>
                </a:lnTo>
                <a:close/>
              </a:path>
            </a:pathLst>
          </a:custGeom>
          <a:gradFill rotWithShape="0">
            <a:gsLst>
              <a:gs pos="0">
                <a:schemeClr val="bg1"/>
              </a:gs>
              <a:gs pos="100000">
                <a:schemeClr val="bg2"/>
              </a:gs>
            </a:gsLst>
            <a:lin ang="0" scaled="1"/>
          </a:gradFill>
          <a:ln w="9525">
            <a:noFill/>
            <a:round/>
            <a:headEnd/>
            <a:tailEnd/>
          </a:ln>
        </p:spPr>
        <p:txBody>
          <a:bodyPr/>
          <a:lstStyle/>
          <a:p>
            <a:endParaRPr lang="en-US"/>
          </a:p>
        </p:txBody>
      </p:sp>
      <p:sp>
        <p:nvSpPr>
          <p:cNvPr id="6" name="Freeform 4"/>
          <p:cNvSpPr>
            <a:spLocks/>
          </p:cNvSpPr>
          <p:nvPr userDrawn="1"/>
        </p:nvSpPr>
        <p:spPr bwMode="hidden">
          <a:xfrm>
            <a:off x="0" y="1066800"/>
            <a:ext cx="457200" cy="5791200"/>
          </a:xfrm>
          <a:custGeom>
            <a:avLst/>
            <a:gdLst/>
            <a:ahLst/>
            <a:cxnLst>
              <a:cxn ang="0">
                <a:pos x="0" y="0"/>
              </a:cxn>
              <a:cxn ang="0">
                <a:pos x="0" y="3159"/>
              </a:cxn>
              <a:cxn ang="0">
                <a:pos x="556" y="3159"/>
              </a:cxn>
              <a:cxn ang="0">
                <a:pos x="556" y="0"/>
              </a:cxn>
              <a:cxn ang="0">
                <a:pos x="0" y="0"/>
              </a:cxn>
              <a:cxn ang="0">
                <a:pos x="0" y="0"/>
              </a:cxn>
            </a:cxnLst>
            <a:rect l="0" t="0" r="r" b="b"/>
            <a:pathLst>
              <a:path w="556" h="3159">
                <a:moveTo>
                  <a:pt x="0" y="0"/>
                </a:moveTo>
                <a:lnTo>
                  <a:pt x="0" y="3159"/>
                </a:lnTo>
                <a:lnTo>
                  <a:pt x="556" y="3159"/>
                </a:lnTo>
                <a:lnTo>
                  <a:pt x="556" y="0"/>
                </a:lnTo>
                <a:lnTo>
                  <a:pt x="0" y="0"/>
                </a:lnTo>
                <a:lnTo>
                  <a:pt x="0" y="0"/>
                </a:lnTo>
                <a:close/>
              </a:path>
            </a:pathLst>
          </a:custGeom>
          <a:gradFill rotWithShape="0">
            <a:gsLst>
              <a:gs pos="0">
                <a:schemeClr val="bg1"/>
              </a:gs>
              <a:gs pos="100000">
                <a:schemeClr val="bg2"/>
              </a:gs>
            </a:gsLst>
            <a:lin ang="5400000" scaled="1"/>
          </a:gradFill>
          <a:ln w="9525">
            <a:noFill/>
            <a:round/>
            <a:headEnd/>
            <a:tailEnd/>
          </a:ln>
        </p:spPr>
        <p:txBody>
          <a:bodyPr/>
          <a:lstStyle/>
          <a:p>
            <a:endParaRPr lang="en-US"/>
          </a:p>
        </p:txBody>
      </p:sp>
      <p:grpSp>
        <p:nvGrpSpPr>
          <p:cNvPr id="8" name="Group 25"/>
          <p:cNvGrpSpPr>
            <a:grpSpLocks/>
          </p:cNvGrpSpPr>
          <p:nvPr userDrawn="1"/>
        </p:nvGrpSpPr>
        <p:grpSpPr bwMode="auto">
          <a:xfrm>
            <a:off x="0" y="6350"/>
            <a:ext cx="9144000" cy="6851650"/>
            <a:chOff x="0" y="4"/>
            <a:chExt cx="5760" cy="4316"/>
          </a:xfrm>
        </p:grpSpPr>
        <p:sp>
          <p:nvSpPr>
            <p:cNvPr id="9" name="Freeform 6"/>
            <p:cNvSpPr>
              <a:spLocks/>
            </p:cNvSpPr>
            <p:nvPr userDrawn="1"/>
          </p:nvSpPr>
          <p:spPr bwMode="ltGray">
            <a:xfrm>
              <a:off x="288" y="4"/>
              <a:ext cx="12" cy="695"/>
            </a:xfrm>
            <a:custGeom>
              <a:avLst/>
              <a:gdLst/>
              <a:ahLst/>
              <a:cxnLst>
                <a:cxn ang="0">
                  <a:pos x="12" y="0"/>
                </a:cxn>
                <a:cxn ang="0">
                  <a:pos x="0" y="0"/>
                </a:cxn>
                <a:cxn ang="0">
                  <a:pos x="0" y="695"/>
                </a:cxn>
                <a:cxn ang="0">
                  <a:pos x="12" y="695"/>
                </a:cxn>
                <a:cxn ang="0">
                  <a:pos x="12" y="0"/>
                </a:cxn>
                <a:cxn ang="0">
                  <a:pos x="12" y="0"/>
                </a:cxn>
              </a:cxnLst>
              <a:rect l="0" t="0" r="r" b="b"/>
              <a:pathLst>
                <a:path w="12" h="695">
                  <a:moveTo>
                    <a:pt x="12" y="0"/>
                  </a:moveTo>
                  <a:lnTo>
                    <a:pt x="0" y="0"/>
                  </a:lnTo>
                  <a:lnTo>
                    <a:pt x="0" y="695"/>
                  </a:lnTo>
                  <a:lnTo>
                    <a:pt x="12" y="695"/>
                  </a:lnTo>
                  <a:lnTo>
                    <a:pt x="12" y="0"/>
                  </a:lnTo>
                  <a:lnTo>
                    <a:pt x="12" y="0"/>
                  </a:lnTo>
                  <a:close/>
                </a:path>
              </a:pathLst>
            </a:custGeom>
            <a:gradFill rotWithShape="0">
              <a:gsLst>
                <a:gs pos="0">
                  <a:schemeClr val="bg1"/>
                </a:gs>
                <a:gs pos="100000">
                  <a:schemeClr val="bg2"/>
                </a:gs>
              </a:gsLst>
              <a:lin ang="5400000" scaled="1"/>
            </a:gradFill>
            <a:ln w="9525">
              <a:noFill/>
              <a:round/>
              <a:headEnd/>
              <a:tailEnd/>
            </a:ln>
          </p:spPr>
          <p:txBody>
            <a:bodyPr/>
            <a:lstStyle/>
            <a:p>
              <a:endParaRPr lang="en-US"/>
            </a:p>
          </p:txBody>
        </p:sp>
        <p:sp>
          <p:nvSpPr>
            <p:cNvPr id="10" name="Freeform 7"/>
            <p:cNvSpPr>
              <a:spLocks/>
            </p:cNvSpPr>
            <p:nvPr userDrawn="1"/>
          </p:nvSpPr>
          <p:spPr bwMode="ltGray">
            <a:xfrm>
              <a:off x="288" y="1623"/>
              <a:ext cx="12" cy="2697"/>
            </a:xfrm>
            <a:custGeom>
              <a:avLst/>
              <a:gdLst/>
              <a:ahLst/>
              <a:cxnLst>
                <a:cxn ang="0">
                  <a:pos x="0" y="2697"/>
                </a:cxn>
                <a:cxn ang="0">
                  <a:pos x="12" y="2697"/>
                </a:cxn>
                <a:cxn ang="0">
                  <a:pos x="12" y="0"/>
                </a:cxn>
                <a:cxn ang="0">
                  <a:pos x="0" y="0"/>
                </a:cxn>
                <a:cxn ang="0">
                  <a:pos x="0" y="2697"/>
                </a:cxn>
                <a:cxn ang="0">
                  <a:pos x="0" y="2697"/>
                </a:cxn>
              </a:cxnLst>
              <a:rect l="0" t="0" r="r" b="b"/>
              <a:pathLst>
                <a:path w="12" h="2697">
                  <a:moveTo>
                    <a:pt x="0" y="2697"/>
                  </a:moveTo>
                  <a:lnTo>
                    <a:pt x="12" y="2697"/>
                  </a:lnTo>
                  <a:lnTo>
                    <a:pt x="12" y="0"/>
                  </a:lnTo>
                  <a:lnTo>
                    <a:pt x="0" y="0"/>
                  </a:lnTo>
                  <a:lnTo>
                    <a:pt x="0" y="2697"/>
                  </a:lnTo>
                  <a:lnTo>
                    <a:pt x="0" y="2697"/>
                  </a:lnTo>
                  <a:close/>
                </a:path>
              </a:pathLst>
            </a:custGeom>
            <a:gradFill rotWithShape="0">
              <a:gsLst>
                <a:gs pos="0">
                  <a:schemeClr val="bg2"/>
                </a:gs>
                <a:gs pos="100000">
                  <a:schemeClr val="bg1"/>
                </a:gs>
              </a:gsLst>
              <a:lin ang="5400000" scaled="1"/>
            </a:gradFill>
            <a:ln w="9525">
              <a:noFill/>
              <a:round/>
              <a:headEnd/>
              <a:tailEnd/>
            </a:ln>
          </p:spPr>
          <p:txBody>
            <a:bodyPr/>
            <a:lstStyle/>
            <a:p>
              <a:endParaRPr lang="en-US"/>
            </a:p>
          </p:txBody>
        </p:sp>
        <p:sp>
          <p:nvSpPr>
            <p:cNvPr id="11" name="Freeform 8"/>
            <p:cNvSpPr>
              <a:spLocks/>
            </p:cNvSpPr>
            <p:nvPr userDrawn="1"/>
          </p:nvSpPr>
          <p:spPr bwMode="ltGray">
            <a:xfrm>
              <a:off x="1009" y="672"/>
              <a:ext cx="4751" cy="12"/>
            </a:xfrm>
            <a:custGeom>
              <a:avLst/>
              <a:gdLst/>
              <a:ahLst/>
              <a:cxnLst>
                <a:cxn ang="0">
                  <a:pos x="4724" y="0"/>
                </a:cxn>
                <a:cxn ang="0">
                  <a:pos x="0" y="0"/>
                </a:cxn>
                <a:cxn ang="0">
                  <a:pos x="0" y="12"/>
                </a:cxn>
                <a:cxn ang="0">
                  <a:pos x="4724" y="12"/>
                </a:cxn>
                <a:cxn ang="0">
                  <a:pos x="4724" y="0"/>
                </a:cxn>
                <a:cxn ang="0">
                  <a:pos x="4724" y="0"/>
                </a:cxn>
              </a:cxnLst>
              <a:rect l="0" t="0" r="r" b="b"/>
              <a:pathLst>
                <a:path w="4724" h="12">
                  <a:moveTo>
                    <a:pt x="4724" y="0"/>
                  </a:moveTo>
                  <a:lnTo>
                    <a:pt x="0" y="0"/>
                  </a:lnTo>
                  <a:lnTo>
                    <a:pt x="0" y="12"/>
                  </a:lnTo>
                  <a:lnTo>
                    <a:pt x="4724" y="12"/>
                  </a:lnTo>
                  <a:lnTo>
                    <a:pt x="4724" y="0"/>
                  </a:lnTo>
                  <a:lnTo>
                    <a:pt x="4724" y="0"/>
                  </a:lnTo>
                  <a:close/>
                </a:path>
              </a:pathLst>
            </a:custGeom>
            <a:gradFill rotWithShape="0">
              <a:gsLst>
                <a:gs pos="0">
                  <a:schemeClr val="bg2"/>
                </a:gs>
                <a:gs pos="100000">
                  <a:schemeClr val="bg1"/>
                </a:gs>
              </a:gsLst>
              <a:lin ang="0" scaled="1"/>
            </a:gradFill>
            <a:ln w="9525">
              <a:noFill/>
              <a:round/>
              <a:headEnd/>
              <a:tailEnd/>
            </a:ln>
          </p:spPr>
          <p:txBody>
            <a:bodyPr/>
            <a:lstStyle/>
            <a:p>
              <a:endParaRPr lang="en-US"/>
            </a:p>
          </p:txBody>
        </p:sp>
        <p:sp>
          <p:nvSpPr>
            <p:cNvPr id="12" name="Freeform 9"/>
            <p:cNvSpPr>
              <a:spLocks/>
            </p:cNvSpPr>
            <p:nvPr userDrawn="1"/>
          </p:nvSpPr>
          <p:spPr bwMode="ltGray">
            <a:xfrm>
              <a:off x="288" y="1371"/>
              <a:ext cx="12" cy="252"/>
            </a:xfrm>
            <a:custGeom>
              <a:avLst/>
              <a:gdLst/>
              <a:ahLst/>
              <a:cxnLst>
                <a:cxn ang="0">
                  <a:pos x="0" y="252"/>
                </a:cxn>
                <a:cxn ang="0">
                  <a:pos x="12" y="252"/>
                </a:cxn>
                <a:cxn ang="0">
                  <a:pos x="12" y="0"/>
                </a:cxn>
                <a:cxn ang="0">
                  <a:pos x="0" y="0"/>
                </a:cxn>
                <a:cxn ang="0">
                  <a:pos x="0" y="252"/>
                </a:cxn>
                <a:cxn ang="0">
                  <a:pos x="0" y="252"/>
                </a:cxn>
              </a:cxnLst>
              <a:rect l="0" t="0" r="r" b="b"/>
              <a:pathLst>
                <a:path w="12" h="252">
                  <a:moveTo>
                    <a:pt x="0" y="252"/>
                  </a:moveTo>
                  <a:lnTo>
                    <a:pt x="12" y="252"/>
                  </a:lnTo>
                  <a:lnTo>
                    <a:pt x="12" y="0"/>
                  </a:lnTo>
                  <a:lnTo>
                    <a:pt x="0" y="0"/>
                  </a:lnTo>
                  <a:lnTo>
                    <a:pt x="0" y="252"/>
                  </a:lnTo>
                  <a:lnTo>
                    <a:pt x="0" y="252"/>
                  </a:lnTo>
                  <a:close/>
                </a:path>
              </a:pathLst>
            </a:custGeom>
            <a:gradFill rotWithShape="0">
              <a:gsLst>
                <a:gs pos="0">
                  <a:schemeClr val="accent2"/>
                </a:gs>
                <a:gs pos="100000">
                  <a:schemeClr val="bg2"/>
                </a:gs>
              </a:gsLst>
              <a:lin ang="5400000" scaled="1"/>
            </a:gradFill>
            <a:ln w="9525">
              <a:noFill/>
              <a:round/>
              <a:headEnd/>
              <a:tailEnd/>
            </a:ln>
          </p:spPr>
          <p:txBody>
            <a:bodyPr/>
            <a:lstStyle/>
            <a:p>
              <a:endParaRPr lang="en-US"/>
            </a:p>
          </p:txBody>
        </p:sp>
        <p:sp>
          <p:nvSpPr>
            <p:cNvPr id="13" name="Freeform 10"/>
            <p:cNvSpPr>
              <a:spLocks/>
            </p:cNvSpPr>
            <p:nvPr userDrawn="1"/>
          </p:nvSpPr>
          <p:spPr bwMode="ltGray">
            <a:xfrm>
              <a:off x="288" y="699"/>
              <a:ext cx="12" cy="252"/>
            </a:xfrm>
            <a:custGeom>
              <a:avLst/>
              <a:gdLst/>
              <a:ahLst/>
              <a:cxnLst>
                <a:cxn ang="0">
                  <a:pos x="12" y="0"/>
                </a:cxn>
                <a:cxn ang="0">
                  <a:pos x="0" y="0"/>
                </a:cxn>
                <a:cxn ang="0">
                  <a:pos x="0" y="252"/>
                </a:cxn>
                <a:cxn ang="0">
                  <a:pos x="12" y="252"/>
                </a:cxn>
                <a:cxn ang="0">
                  <a:pos x="12" y="0"/>
                </a:cxn>
                <a:cxn ang="0">
                  <a:pos x="12" y="0"/>
                </a:cxn>
              </a:cxnLst>
              <a:rect l="0" t="0" r="r" b="b"/>
              <a:pathLst>
                <a:path w="12" h="252">
                  <a:moveTo>
                    <a:pt x="12" y="0"/>
                  </a:moveTo>
                  <a:lnTo>
                    <a:pt x="0" y="0"/>
                  </a:lnTo>
                  <a:lnTo>
                    <a:pt x="0" y="252"/>
                  </a:lnTo>
                  <a:lnTo>
                    <a:pt x="12" y="252"/>
                  </a:lnTo>
                  <a:lnTo>
                    <a:pt x="12" y="0"/>
                  </a:lnTo>
                  <a:lnTo>
                    <a:pt x="12" y="0"/>
                  </a:lnTo>
                  <a:close/>
                </a:path>
              </a:pathLst>
            </a:custGeom>
            <a:gradFill rotWithShape="0">
              <a:gsLst>
                <a:gs pos="0">
                  <a:schemeClr val="bg2"/>
                </a:gs>
                <a:gs pos="100000">
                  <a:schemeClr val="accent2"/>
                </a:gs>
              </a:gsLst>
              <a:lin ang="5400000" scaled="1"/>
            </a:gradFill>
            <a:ln w="9525">
              <a:noFill/>
              <a:round/>
              <a:headEnd/>
              <a:tailEnd/>
            </a:ln>
          </p:spPr>
          <p:txBody>
            <a:bodyPr/>
            <a:lstStyle/>
            <a:p>
              <a:endParaRPr lang="en-US"/>
            </a:p>
          </p:txBody>
        </p:sp>
        <p:sp>
          <p:nvSpPr>
            <p:cNvPr id="14" name="Freeform 11"/>
            <p:cNvSpPr>
              <a:spLocks/>
            </p:cNvSpPr>
            <p:nvPr userDrawn="1"/>
          </p:nvSpPr>
          <p:spPr bwMode="ltGray">
            <a:xfrm>
              <a:off x="288" y="951"/>
              <a:ext cx="12" cy="420"/>
            </a:xfrm>
            <a:custGeom>
              <a:avLst/>
              <a:gdLst/>
              <a:ahLst/>
              <a:cxnLst>
                <a:cxn ang="0">
                  <a:pos x="0" y="0"/>
                </a:cxn>
                <a:cxn ang="0">
                  <a:pos x="0" y="420"/>
                </a:cxn>
                <a:cxn ang="0">
                  <a:pos x="12" y="420"/>
                </a:cxn>
                <a:cxn ang="0">
                  <a:pos x="12" y="0"/>
                </a:cxn>
                <a:cxn ang="0">
                  <a:pos x="0" y="0"/>
                </a:cxn>
                <a:cxn ang="0">
                  <a:pos x="0" y="0"/>
                </a:cxn>
              </a:cxnLst>
              <a:rect l="0" t="0" r="r" b="b"/>
              <a:pathLst>
                <a:path w="12" h="420">
                  <a:moveTo>
                    <a:pt x="0" y="0"/>
                  </a:moveTo>
                  <a:lnTo>
                    <a:pt x="0" y="420"/>
                  </a:lnTo>
                  <a:lnTo>
                    <a:pt x="12" y="420"/>
                  </a:lnTo>
                  <a:lnTo>
                    <a:pt x="12" y="0"/>
                  </a:lnTo>
                  <a:lnTo>
                    <a:pt x="0" y="0"/>
                  </a:lnTo>
                  <a:lnTo>
                    <a:pt x="0" y="0"/>
                  </a:lnTo>
                  <a:close/>
                </a:path>
              </a:pathLst>
            </a:custGeom>
            <a:gradFill rotWithShape="0">
              <a:gsLst>
                <a:gs pos="0">
                  <a:schemeClr val="accent2"/>
                </a:gs>
                <a:gs pos="50000">
                  <a:schemeClr val="hlink"/>
                </a:gs>
                <a:gs pos="100000">
                  <a:schemeClr val="accent2"/>
                </a:gs>
              </a:gsLst>
              <a:lin ang="5400000" scaled="1"/>
            </a:gradFill>
            <a:ln w="9525">
              <a:noFill/>
              <a:round/>
              <a:headEnd/>
              <a:tailEnd/>
            </a:ln>
          </p:spPr>
          <p:txBody>
            <a:bodyPr/>
            <a:lstStyle/>
            <a:p>
              <a:endParaRPr lang="en-US"/>
            </a:p>
          </p:txBody>
        </p:sp>
        <p:sp>
          <p:nvSpPr>
            <p:cNvPr id="15" name="Freeform 12"/>
            <p:cNvSpPr>
              <a:spLocks/>
            </p:cNvSpPr>
            <p:nvPr userDrawn="1"/>
          </p:nvSpPr>
          <p:spPr bwMode="ltGray">
            <a:xfrm>
              <a:off x="0" y="672"/>
              <a:ext cx="351" cy="12"/>
            </a:xfrm>
            <a:custGeom>
              <a:avLst/>
              <a:gdLst/>
              <a:ahLst/>
              <a:cxnLst>
                <a:cxn ang="0">
                  <a:pos x="0" y="0"/>
                </a:cxn>
                <a:cxn ang="0">
                  <a:pos x="0" y="12"/>
                </a:cxn>
                <a:cxn ang="0">
                  <a:pos x="251" y="12"/>
                </a:cxn>
                <a:cxn ang="0">
                  <a:pos x="251" y="0"/>
                </a:cxn>
                <a:cxn ang="0">
                  <a:pos x="0" y="0"/>
                </a:cxn>
                <a:cxn ang="0">
                  <a:pos x="0" y="0"/>
                </a:cxn>
              </a:cxnLst>
              <a:rect l="0" t="0" r="r" b="b"/>
              <a:pathLst>
                <a:path w="251" h="12">
                  <a:moveTo>
                    <a:pt x="0" y="0"/>
                  </a:moveTo>
                  <a:lnTo>
                    <a:pt x="0" y="12"/>
                  </a:lnTo>
                  <a:lnTo>
                    <a:pt x="251" y="12"/>
                  </a:lnTo>
                  <a:lnTo>
                    <a:pt x="251" y="0"/>
                  </a:lnTo>
                  <a:lnTo>
                    <a:pt x="0" y="0"/>
                  </a:lnTo>
                  <a:lnTo>
                    <a:pt x="0" y="0"/>
                  </a:lnTo>
                  <a:close/>
                </a:path>
              </a:pathLst>
            </a:custGeom>
            <a:gradFill rotWithShape="0">
              <a:gsLst>
                <a:gs pos="0">
                  <a:schemeClr val="bg2"/>
                </a:gs>
                <a:gs pos="100000">
                  <a:schemeClr val="accent2"/>
                </a:gs>
              </a:gsLst>
              <a:lin ang="0" scaled="1"/>
            </a:gradFill>
            <a:ln w="9525">
              <a:noFill/>
              <a:round/>
              <a:headEnd/>
              <a:tailEnd/>
            </a:ln>
          </p:spPr>
          <p:txBody>
            <a:bodyPr/>
            <a:lstStyle/>
            <a:p>
              <a:endParaRPr lang="en-US"/>
            </a:p>
          </p:txBody>
        </p:sp>
        <p:sp>
          <p:nvSpPr>
            <p:cNvPr id="16" name="Freeform 13"/>
            <p:cNvSpPr>
              <a:spLocks/>
            </p:cNvSpPr>
            <p:nvPr userDrawn="1"/>
          </p:nvSpPr>
          <p:spPr bwMode="ltGray">
            <a:xfrm>
              <a:off x="768" y="672"/>
              <a:ext cx="252" cy="12"/>
            </a:xfrm>
            <a:custGeom>
              <a:avLst/>
              <a:gdLst/>
              <a:ahLst/>
              <a:cxnLst>
                <a:cxn ang="0">
                  <a:pos x="251" y="0"/>
                </a:cxn>
                <a:cxn ang="0">
                  <a:pos x="0" y="0"/>
                </a:cxn>
                <a:cxn ang="0">
                  <a:pos x="0" y="12"/>
                </a:cxn>
                <a:cxn ang="0">
                  <a:pos x="251" y="12"/>
                </a:cxn>
                <a:cxn ang="0">
                  <a:pos x="251" y="0"/>
                </a:cxn>
                <a:cxn ang="0">
                  <a:pos x="251" y="0"/>
                </a:cxn>
              </a:cxnLst>
              <a:rect l="0" t="0" r="r" b="b"/>
              <a:pathLst>
                <a:path w="251" h="12">
                  <a:moveTo>
                    <a:pt x="251" y="0"/>
                  </a:moveTo>
                  <a:lnTo>
                    <a:pt x="0" y="0"/>
                  </a:lnTo>
                  <a:lnTo>
                    <a:pt x="0" y="12"/>
                  </a:lnTo>
                  <a:lnTo>
                    <a:pt x="251" y="12"/>
                  </a:lnTo>
                  <a:lnTo>
                    <a:pt x="251" y="0"/>
                  </a:lnTo>
                  <a:lnTo>
                    <a:pt x="251" y="0"/>
                  </a:lnTo>
                  <a:close/>
                </a:path>
              </a:pathLst>
            </a:custGeom>
            <a:gradFill rotWithShape="0">
              <a:gsLst>
                <a:gs pos="0">
                  <a:schemeClr val="accent2"/>
                </a:gs>
                <a:gs pos="100000">
                  <a:schemeClr val="bg2"/>
                </a:gs>
              </a:gsLst>
              <a:lin ang="0" scaled="1"/>
            </a:gradFill>
            <a:ln w="9525">
              <a:noFill/>
              <a:round/>
              <a:headEnd/>
              <a:tailEnd/>
            </a:ln>
          </p:spPr>
          <p:txBody>
            <a:bodyPr/>
            <a:lstStyle/>
            <a:p>
              <a:endParaRPr lang="en-US"/>
            </a:p>
          </p:txBody>
        </p:sp>
        <p:sp>
          <p:nvSpPr>
            <p:cNvPr id="17" name="Freeform 14"/>
            <p:cNvSpPr>
              <a:spLocks/>
            </p:cNvSpPr>
            <p:nvPr userDrawn="1"/>
          </p:nvSpPr>
          <p:spPr bwMode="ltGray">
            <a:xfrm>
              <a:off x="336" y="672"/>
              <a:ext cx="432" cy="12"/>
            </a:xfrm>
            <a:custGeom>
              <a:avLst/>
              <a:gdLst/>
              <a:ahLst/>
              <a:cxnLst>
                <a:cxn ang="0">
                  <a:pos x="0" y="0"/>
                </a:cxn>
                <a:cxn ang="0">
                  <a:pos x="0" y="12"/>
                </a:cxn>
                <a:cxn ang="0">
                  <a:pos x="418" y="12"/>
                </a:cxn>
                <a:cxn ang="0">
                  <a:pos x="418" y="0"/>
                </a:cxn>
                <a:cxn ang="0">
                  <a:pos x="0" y="0"/>
                </a:cxn>
                <a:cxn ang="0">
                  <a:pos x="0" y="0"/>
                </a:cxn>
              </a:cxnLst>
              <a:rect l="0" t="0" r="r" b="b"/>
              <a:pathLst>
                <a:path w="418" h="12">
                  <a:moveTo>
                    <a:pt x="0" y="0"/>
                  </a:moveTo>
                  <a:lnTo>
                    <a:pt x="0" y="12"/>
                  </a:lnTo>
                  <a:lnTo>
                    <a:pt x="418" y="12"/>
                  </a:lnTo>
                  <a:lnTo>
                    <a:pt x="418" y="0"/>
                  </a:lnTo>
                  <a:lnTo>
                    <a:pt x="0" y="0"/>
                  </a:lnTo>
                  <a:lnTo>
                    <a:pt x="0" y="0"/>
                  </a:lnTo>
                  <a:close/>
                </a:path>
              </a:pathLst>
            </a:custGeom>
            <a:gradFill rotWithShape="0">
              <a:gsLst>
                <a:gs pos="0">
                  <a:schemeClr val="accent2"/>
                </a:gs>
                <a:gs pos="50000">
                  <a:schemeClr val="hlink"/>
                </a:gs>
                <a:gs pos="100000">
                  <a:schemeClr val="accent2"/>
                </a:gs>
              </a:gsLst>
              <a:lin ang="0" scaled="1"/>
            </a:gradFill>
            <a:ln w="9525">
              <a:noFill/>
              <a:round/>
              <a:headEnd/>
              <a:tailEnd/>
            </a:ln>
          </p:spPr>
          <p:txBody>
            <a:bodyPr/>
            <a:lstStyle/>
            <a:p>
              <a:endParaRPr lang="en-US"/>
            </a:p>
          </p:txBody>
        </p:sp>
      </p:grpSp>
      <p:pic>
        <p:nvPicPr>
          <p:cNvPr id="18" name="Picture 18" descr="Scanned Logo"/>
          <p:cNvPicPr>
            <a:picLocks noChangeAspect="1" noChangeArrowheads="1"/>
          </p:cNvPicPr>
          <p:nvPr userDrawn="1"/>
        </p:nvPicPr>
        <p:blipFill>
          <a:blip r:embed="rId14" cstate="print"/>
          <a:srcRect/>
          <a:stretch>
            <a:fillRect/>
          </a:stretch>
        </p:blipFill>
        <p:spPr bwMode="auto">
          <a:xfrm>
            <a:off x="0" y="6407150"/>
            <a:ext cx="457200" cy="450850"/>
          </a:xfrm>
          <a:prstGeom prst="rect">
            <a:avLst/>
          </a:prstGeom>
          <a:noFill/>
        </p:spPr>
      </p:pic>
      <p:pic>
        <p:nvPicPr>
          <p:cNvPr id="19" name="Picture 19" descr="DOC_LOGO_1X1"/>
          <p:cNvPicPr>
            <a:picLocks noChangeAspect="1" noChangeArrowheads="1"/>
          </p:cNvPicPr>
          <p:nvPr userDrawn="1"/>
        </p:nvPicPr>
        <p:blipFill>
          <a:blip r:embed="rId15" cstate="print">
            <a:clrChange>
              <a:clrFrom>
                <a:srgbClr val="FFFFFF"/>
              </a:clrFrom>
              <a:clrTo>
                <a:srgbClr val="FFFFFF">
                  <a:alpha val="0"/>
                </a:srgbClr>
              </a:clrTo>
            </a:clrChange>
          </a:blip>
          <a:srcRect/>
          <a:stretch>
            <a:fillRect/>
          </a:stretch>
        </p:blipFill>
        <p:spPr bwMode="auto">
          <a:xfrm>
            <a:off x="0" y="0"/>
            <a:ext cx="457200" cy="454025"/>
          </a:xfrm>
          <a:prstGeom prst="rect">
            <a:avLst/>
          </a:prstGeom>
          <a:noFill/>
        </p:spPr>
      </p:pic>
      <p:sp>
        <p:nvSpPr>
          <p:cNvPr id="20" name="Rectangle 22"/>
          <p:cNvSpPr>
            <a:spLocks noChangeArrowheads="1"/>
          </p:cNvSpPr>
          <p:nvPr userDrawn="1"/>
        </p:nvSpPr>
        <p:spPr bwMode="auto">
          <a:xfrm>
            <a:off x="8305800" y="6553200"/>
            <a:ext cx="838200" cy="304800"/>
          </a:xfrm>
          <a:prstGeom prst="rect">
            <a:avLst/>
          </a:prstGeom>
          <a:noFill/>
          <a:ln w="9525">
            <a:noFill/>
            <a:miter lim="800000"/>
            <a:headEnd/>
            <a:tailEnd/>
          </a:ln>
          <a:effectLst/>
        </p:spPr>
        <p:txBody>
          <a:bodyPr/>
          <a:lstStyle/>
          <a:p>
            <a:pPr algn="r"/>
            <a:fld id="{70A8ACD7-37E0-406A-A718-06DF11601B9B}" type="slidenum">
              <a:rPr lang="en-US" sz="1200">
                <a:solidFill>
                  <a:schemeClr val="tx2"/>
                </a:solidFill>
                <a:latin typeface="Tahoma" charset="0"/>
              </a:rPr>
              <a:pPr algn="r"/>
              <a:t>‹#›</a:t>
            </a:fld>
            <a:endParaRPr lang="en-US" sz="1200">
              <a:solidFill>
                <a:schemeClr val="tx2"/>
              </a:solidFill>
              <a:latin typeface="Tahoma" charset="0"/>
            </a:endParaRP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9144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2285999" y="6355080"/>
            <a:ext cx="6400801" cy="502919"/>
          </a:xfrm>
          <a:prstGeom prst="rect">
            <a:avLst/>
          </a:prstGeom>
        </p:spPr>
        <p:txBody>
          <a:bodyPr vert="horz" lIns="0" tIns="45720" rIns="0" bIns="45720" rtlCol="0" anchor="ctr"/>
          <a:lstStyle>
            <a:lvl1pPr algn="r">
              <a:defRPr sz="800">
                <a:solidFill>
                  <a:srgbClr val="000000"/>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p:nvSpPr>
        <p:spPr>
          <a:xfrm>
            <a:off x="0" y="0"/>
            <a:ext cx="9144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NOAA-Fisheries-horizonta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504" y="6419088"/>
            <a:ext cx="1643940" cy="388747"/>
          </a:xfrm>
          <a:prstGeom prst="rect">
            <a:avLst/>
          </a:prstGeom>
        </p:spPr>
      </p:pic>
    </p:spTree>
  </p:cSld>
  <p:clrMap bg1="lt1" tx1="dk1" bg2="lt2" tx2="dk2" accent1="accent1" accent2="accent2" accent3="accent3" accent4="accent4" accent5="accent5" accent6="accent6" hlink="hlink" folHlink="folHlink"/>
  <p:sldLayoutIdLst>
    <p:sldLayoutId id="2147483751" r:id="rId1"/>
    <p:sldLayoutId id="2147483759" r:id="rId2"/>
    <p:sldLayoutId id="2147483763" r:id="rId3"/>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51.xml"/><Relationship Id="rId5" Type="http://schemas.openxmlformats.org/officeDocument/2006/relationships/image" Target="../media/image20.wmf"/><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5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1.xml"/><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1.xml"/><Relationship Id="rId6" Type="http://schemas.openxmlformats.org/officeDocument/2006/relationships/image" Target="../media/image35.emf"/><Relationship Id="rId5" Type="http://schemas.openxmlformats.org/officeDocument/2006/relationships/image" Target="../media/image34.wmf"/><Relationship Id="rId4"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0.xml"/><Relationship Id="rId1" Type="http://schemas.openxmlformats.org/officeDocument/2006/relationships/slideLayout" Target="../slideLayouts/slideLayout51.xml"/><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9.xml"/><Relationship Id="rId1" Type="http://schemas.openxmlformats.org/officeDocument/2006/relationships/slideLayout" Target="../slideLayouts/slideLayout51.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hyperlink" Target="http://www.nrc.noaa.gov/" TargetMode="External"/><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981200" y="1600200"/>
            <a:ext cx="6324600" cy="1295400"/>
          </a:xfrm>
        </p:spPr>
        <p:txBody>
          <a:bodyPr>
            <a:noAutofit/>
          </a:bodyPr>
          <a:lstStyle/>
          <a:p>
            <a:pPr algn="ctr" eaLnBrk="1" hangingPunct="1"/>
            <a:r>
              <a:rPr lang="en-US" sz="4400" dirty="0" smtClean="0"/>
              <a:t>Stock Assessments</a:t>
            </a:r>
            <a:br>
              <a:rPr lang="en-US" sz="4400" dirty="0" smtClean="0"/>
            </a:br>
            <a:r>
              <a:rPr lang="en-US" sz="4400" dirty="0" smtClean="0"/>
              <a:t>in Support of U.S. Fisheries</a:t>
            </a:r>
          </a:p>
        </p:txBody>
      </p:sp>
      <p:sp>
        <p:nvSpPr>
          <p:cNvPr id="3075" name="Rectangle 3"/>
          <p:cNvSpPr>
            <a:spLocks noGrp="1" noChangeArrowheads="1"/>
          </p:cNvSpPr>
          <p:nvPr>
            <p:ph type="subTitle" idx="1"/>
          </p:nvPr>
        </p:nvSpPr>
        <p:spPr>
          <a:xfrm>
            <a:off x="2590800" y="4648200"/>
            <a:ext cx="4876800" cy="1524000"/>
          </a:xfrm>
        </p:spPr>
        <p:txBody>
          <a:bodyPr/>
          <a:lstStyle/>
          <a:p>
            <a:pPr algn="ctr" eaLnBrk="1" hangingPunct="1">
              <a:lnSpc>
                <a:spcPct val="80000"/>
              </a:lnSpc>
            </a:pPr>
            <a:r>
              <a:rPr lang="en-US" b="1" dirty="0" smtClean="0"/>
              <a:t>Patrick D. Lynch</a:t>
            </a:r>
          </a:p>
          <a:p>
            <a:pPr algn="ctr" eaLnBrk="1" hangingPunct="1">
              <a:lnSpc>
                <a:spcPct val="80000"/>
              </a:lnSpc>
            </a:pPr>
            <a:r>
              <a:rPr lang="en-US" dirty="0" smtClean="0"/>
              <a:t>Fishery Biologist</a:t>
            </a:r>
          </a:p>
          <a:p>
            <a:pPr algn="ctr" eaLnBrk="1" hangingPunct="1">
              <a:lnSpc>
                <a:spcPct val="80000"/>
              </a:lnSpc>
            </a:pPr>
            <a:r>
              <a:rPr lang="en-US" dirty="0" smtClean="0"/>
              <a:t>NOAA Fisheries</a:t>
            </a:r>
          </a:p>
          <a:p>
            <a:pPr algn="ctr" eaLnBrk="1" hangingPunct="1">
              <a:lnSpc>
                <a:spcPct val="80000"/>
              </a:lnSpc>
            </a:pPr>
            <a:r>
              <a:rPr lang="en-US" dirty="0" smtClean="0"/>
              <a:t>Silver Spring, MD</a:t>
            </a:r>
          </a:p>
        </p:txBody>
      </p:sp>
      <p:sp>
        <p:nvSpPr>
          <p:cNvPr id="4" name="Rectangle 3"/>
          <p:cNvSpPr txBox="1">
            <a:spLocks noChangeArrowheads="1"/>
          </p:cNvSpPr>
          <p:nvPr/>
        </p:nvSpPr>
        <p:spPr>
          <a:xfrm>
            <a:off x="2133600" y="3200400"/>
            <a:ext cx="5791200" cy="15240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tx2"/>
                </a:solidFill>
                <a:latin typeface="+mn-lt"/>
                <a:ea typeface="+mn-ea"/>
                <a:cs typeface="+mn-cs"/>
              </a:defRPr>
            </a:lvl1pPr>
            <a:lvl2pPr marL="457200" indent="0" algn="ctr" defTabSz="457200" rtl="0" eaLnBrk="1" latinLnBrk="0" hangingPunct="1">
              <a:spcBef>
                <a:spcPct val="20000"/>
              </a:spcBef>
              <a:buFont typeface="Arial"/>
              <a:buNone/>
              <a:defRPr sz="3200" kern="1200">
                <a:solidFill>
                  <a:schemeClr val="tx2"/>
                </a:solidFill>
                <a:latin typeface="+mn-lt"/>
                <a:ea typeface="+mn-ea"/>
                <a:cs typeface="+mn-cs"/>
              </a:defRPr>
            </a:lvl2pPr>
            <a:lvl3pPr marL="914400" indent="0" algn="ctr" defTabSz="457200" rtl="0" eaLnBrk="1" latinLnBrk="0" hangingPunct="1">
              <a:spcBef>
                <a:spcPct val="20000"/>
              </a:spcBef>
              <a:buFont typeface="Arial"/>
              <a:buNone/>
              <a:defRPr sz="2800" kern="1200">
                <a:solidFill>
                  <a:schemeClr val="tx2"/>
                </a:solidFill>
                <a:latin typeface="+mn-lt"/>
                <a:ea typeface="+mn-ea"/>
                <a:cs typeface="+mn-cs"/>
              </a:defRPr>
            </a:lvl3pPr>
            <a:lvl4pPr marL="1371600" indent="0" algn="ctr" defTabSz="457200" rtl="0" eaLnBrk="1" latinLnBrk="0" hangingPunct="1">
              <a:spcBef>
                <a:spcPct val="20000"/>
              </a:spcBef>
              <a:buFont typeface="Arial"/>
              <a:buNone/>
              <a:defRPr sz="2800" kern="1200">
                <a:solidFill>
                  <a:schemeClr val="tx2"/>
                </a:solidFill>
                <a:latin typeface="+mn-lt"/>
                <a:ea typeface="+mn-ea"/>
                <a:cs typeface="+mn-cs"/>
              </a:defRPr>
            </a:lvl4pPr>
            <a:lvl5pPr marL="1828800" indent="0" algn="ctr" defTabSz="457200" rtl="0" eaLnBrk="1" latinLnBrk="0" hangingPunct="1">
              <a:spcBef>
                <a:spcPct val="20000"/>
              </a:spcBef>
              <a:buFont typeface="Arial"/>
              <a:buNone/>
              <a:defRPr sz="2800" kern="1200">
                <a:solidFill>
                  <a:schemeClr val="tx2"/>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solidFill>
                <a:latin typeface="+mn-lt"/>
                <a:ea typeface="+mn-ea"/>
                <a:cs typeface="+mn-cs"/>
              </a:defRPr>
            </a:lvl9pPr>
          </a:lstStyle>
          <a:p>
            <a:pPr fontAlgn="auto">
              <a:lnSpc>
                <a:spcPct val="80000"/>
              </a:lnSpc>
              <a:spcAft>
                <a:spcPts val="0"/>
              </a:spcAft>
            </a:pPr>
            <a:r>
              <a:rPr lang="en-US" b="1" dirty="0" smtClean="0"/>
              <a:t>Richard D. </a:t>
            </a:r>
            <a:r>
              <a:rPr lang="en-US" b="1" dirty="0" err="1" smtClean="0"/>
              <a:t>Methot</a:t>
            </a:r>
            <a:endParaRPr lang="en-US" b="1" dirty="0" smtClean="0"/>
          </a:p>
          <a:p>
            <a:pPr fontAlgn="auto">
              <a:lnSpc>
                <a:spcPct val="80000"/>
              </a:lnSpc>
              <a:spcAft>
                <a:spcPts val="0"/>
              </a:spcAft>
            </a:pPr>
            <a:r>
              <a:rPr lang="en-US" dirty="0" smtClean="0"/>
              <a:t>NOAA Senior Scientist for Stock Assessments</a:t>
            </a:r>
          </a:p>
          <a:p>
            <a:pPr fontAlgn="auto">
              <a:lnSpc>
                <a:spcPct val="80000"/>
              </a:lnSpc>
              <a:spcAft>
                <a:spcPts val="0"/>
              </a:spcAft>
            </a:pPr>
            <a:r>
              <a:rPr lang="en-US" dirty="0" smtClean="0"/>
              <a:t>Seattle, WA</a:t>
            </a:r>
            <a:endParaRPr lang="en-US" dirty="0" smtClean="0"/>
          </a:p>
        </p:txBody>
      </p:sp>
    </p:spTree>
    <p:extLst>
      <p:ext uri="{BB962C8B-B14F-4D97-AF65-F5344CB8AC3E}">
        <p14:creationId xmlns:p14="http://schemas.microsoft.com/office/powerpoint/2010/main" val="21018380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44284"/>
            <a:ext cx="9144000" cy="609600"/>
          </a:xfrm>
        </p:spPr>
        <p:txBody>
          <a:bodyPr>
            <a:noAutofit/>
          </a:bodyPr>
          <a:lstStyle/>
          <a:p>
            <a:pPr algn="ctr"/>
            <a:r>
              <a:rPr lang="en-US" sz="3200" b="1" dirty="0" smtClean="0"/>
              <a:t>Why Fishery-Independent Surveys?</a:t>
            </a:r>
            <a:endParaRPr lang="en-US" sz="3200" b="1" dirty="0"/>
          </a:p>
        </p:txBody>
      </p:sp>
      <p:sp>
        <p:nvSpPr>
          <p:cNvPr id="3" name="Content Placeholder 2"/>
          <p:cNvSpPr>
            <a:spLocks noGrp="1"/>
          </p:cNvSpPr>
          <p:nvPr>
            <p:ph idx="1"/>
          </p:nvPr>
        </p:nvSpPr>
        <p:spPr>
          <a:xfrm>
            <a:off x="457200" y="1447800"/>
            <a:ext cx="8458200" cy="5029200"/>
          </a:xfrm>
        </p:spPr>
        <p:txBody>
          <a:bodyPr>
            <a:normAutofit fontScale="77500" lnSpcReduction="20000"/>
          </a:bodyPr>
          <a:lstStyle/>
          <a:p>
            <a:pPr>
              <a:buFont typeface="Arial" pitchFamily="34" charset="0"/>
              <a:buChar char="•"/>
            </a:pPr>
            <a:r>
              <a:rPr lang="en-US" b="1" dirty="0" smtClean="0"/>
              <a:t>Fishery catch rates</a:t>
            </a:r>
          </a:p>
          <a:p>
            <a:pPr lvl="1">
              <a:buFont typeface="Arial" pitchFamily="34" charset="0"/>
              <a:buChar char="•"/>
            </a:pPr>
            <a:r>
              <a:rPr lang="en-US" b="1" dirty="0" smtClean="0"/>
              <a:t>Should go up and down with fish abundance</a:t>
            </a:r>
          </a:p>
          <a:p>
            <a:pPr lvl="2">
              <a:buFont typeface="Arial" pitchFamily="34" charset="0"/>
              <a:buChar char="•"/>
            </a:pPr>
            <a:r>
              <a:rPr lang="en-US" b="1" dirty="0" smtClean="0"/>
              <a:t>But, fishermen are businessmen seeking profits</a:t>
            </a:r>
          </a:p>
          <a:p>
            <a:pPr lvl="2">
              <a:buFont typeface="Arial" pitchFamily="34" charset="0"/>
              <a:buChar char="•"/>
            </a:pPr>
            <a:r>
              <a:rPr lang="en-US" b="1" dirty="0" smtClean="0"/>
              <a:t>Adjust fishing methods &amp; locations</a:t>
            </a:r>
          </a:p>
          <a:p>
            <a:pPr lvl="1">
              <a:buFont typeface="Arial" pitchFamily="34" charset="0"/>
              <a:buChar char="•"/>
            </a:pPr>
            <a:r>
              <a:rPr lang="en-US" b="1" dirty="0"/>
              <a:t>D</a:t>
            </a:r>
            <a:r>
              <a:rPr lang="en-US" b="1" dirty="0" smtClean="0"/>
              <a:t>ifficult to be confident that calibration </a:t>
            </a:r>
            <a:r>
              <a:rPr lang="en-US" b="1" dirty="0" smtClean="0"/>
              <a:t>of catch rate to fish abundance doesn’t </a:t>
            </a:r>
            <a:r>
              <a:rPr lang="en-US" b="1" dirty="0" smtClean="0"/>
              <a:t>drift over time</a:t>
            </a:r>
          </a:p>
          <a:p>
            <a:pPr marL="457200" lvl="1" indent="0">
              <a:buNone/>
            </a:pPr>
            <a:endParaRPr lang="en-US" sz="1400" b="1" dirty="0" smtClean="0"/>
          </a:p>
          <a:p>
            <a:pPr>
              <a:buFont typeface="Arial" pitchFamily="34" charset="0"/>
              <a:buChar char="•"/>
            </a:pPr>
            <a:r>
              <a:rPr lang="en-US" b="1" dirty="0" smtClean="0"/>
              <a:t>Fishery-independent surveys of abundance</a:t>
            </a:r>
          </a:p>
          <a:p>
            <a:pPr lvl="1">
              <a:buFont typeface="Arial" pitchFamily="34" charset="0"/>
              <a:buChar char="•"/>
            </a:pPr>
            <a:r>
              <a:rPr lang="en-US" b="1" dirty="0" smtClean="0"/>
              <a:t>Cover </a:t>
            </a:r>
            <a:r>
              <a:rPr lang="en-US" b="1" dirty="0"/>
              <a:t>range of the </a:t>
            </a:r>
            <a:r>
              <a:rPr lang="en-US" b="1" dirty="0" smtClean="0"/>
              <a:t>stock (even </a:t>
            </a:r>
            <a:r>
              <a:rPr lang="en-US" b="1" dirty="0"/>
              <a:t>areas with lower </a:t>
            </a:r>
            <a:r>
              <a:rPr lang="en-US" b="1" dirty="0" smtClean="0"/>
              <a:t>abundance)</a:t>
            </a:r>
            <a:endParaRPr lang="en-US" b="1" dirty="0"/>
          </a:p>
          <a:p>
            <a:pPr lvl="1">
              <a:buFont typeface="Arial" pitchFamily="34" charset="0"/>
              <a:buChar char="•"/>
            </a:pPr>
            <a:r>
              <a:rPr lang="en-US" b="1" dirty="0" smtClean="0"/>
              <a:t>Select </a:t>
            </a:r>
            <a:r>
              <a:rPr lang="en-US" b="1" dirty="0"/>
              <a:t>sample locations with statistical </a:t>
            </a:r>
            <a:r>
              <a:rPr lang="en-US" b="1" dirty="0" smtClean="0"/>
              <a:t>plan</a:t>
            </a:r>
          </a:p>
          <a:p>
            <a:pPr lvl="1">
              <a:buFont typeface="Arial" pitchFamily="34" charset="0"/>
              <a:buChar char="•"/>
            </a:pPr>
            <a:r>
              <a:rPr lang="en-US" b="1" dirty="0" smtClean="0"/>
              <a:t>Use highly standardized sampling methods</a:t>
            </a:r>
          </a:p>
          <a:p>
            <a:pPr lvl="1">
              <a:buFont typeface="Arial" pitchFamily="34" charset="0"/>
              <a:buChar char="•"/>
            </a:pPr>
            <a:r>
              <a:rPr lang="en-US" b="1" dirty="0" smtClean="0"/>
              <a:t>With advanced technology (acoustics, optical, robotics, smart tags) can achieve even higher degrees of calibration</a:t>
            </a:r>
          </a:p>
        </p:txBody>
      </p:sp>
    </p:spTree>
    <p:extLst>
      <p:ext uri="{BB962C8B-B14F-4D97-AF65-F5344CB8AC3E}">
        <p14:creationId xmlns:p14="http://schemas.microsoft.com/office/powerpoint/2010/main" val="20895923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0" y="457200"/>
            <a:ext cx="9144000" cy="571500"/>
          </a:xfrm>
        </p:spPr>
        <p:txBody>
          <a:bodyPr>
            <a:noAutofit/>
          </a:bodyPr>
          <a:lstStyle/>
          <a:p>
            <a:pPr algn="ctr" eaLnBrk="1" hangingPunct="1"/>
            <a:r>
              <a:rPr lang="en-US" sz="3200" b="1" dirty="0" smtClean="0">
                <a:solidFill>
                  <a:schemeClr val="accent1"/>
                </a:solidFill>
              </a:rPr>
              <a:t>Example:  Bering Sea bottom trawl survey</a:t>
            </a:r>
          </a:p>
        </p:txBody>
      </p:sp>
      <p:pic>
        <p:nvPicPr>
          <p:cNvPr id="7" name="Picture 3"/>
          <p:cNvPicPr>
            <a:picLocks noChangeAspect="1" noChangeArrowheads="1"/>
          </p:cNvPicPr>
          <p:nvPr/>
        </p:nvPicPr>
        <p:blipFill>
          <a:blip r:embed="rId3" cstate="print"/>
          <a:srcRect/>
          <a:stretch>
            <a:fillRect/>
          </a:stretch>
        </p:blipFill>
        <p:spPr bwMode="auto">
          <a:xfrm>
            <a:off x="381000" y="1371600"/>
            <a:ext cx="3962400" cy="2689225"/>
          </a:xfrm>
          <a:prstGeom prst="rect">
            <a:avLst/>
          </a:prstGeom>
          <a:noFill/>
          <a:ln w="9525">
            <a:noFill/>
            <a:miter lim="800000"/>
            <a:headEnd/>
            <a:tailEnd/>
          </a:ln>
        </p:spPr>
      </p:pic>
      <p:pic>
        <p:nvPicPr>
          <p:cNvPr id="8" name="Picture 4"/>
          <p:cNvPicPr>
            <a:picLocks noChangeAspect="1" noChangeArrowheads="1"/>
          </p:cNvPicPr>
          <p:nvPr/>
        </p:nvPicPr>
        <p:blipFill>
          <a:blip r:embed="rId4" cstate="print"/>
          <a:srcRect/>
          <a:stretch>
            <a:fillRect/>
          </a:stretch>
        </p:blipFill>
        <p:spPr bwMode="auto">
          <a:xfrm>
            <a:off x="4495800" y="1393588"/>
            <a:ext cx="4267200" cy="2474913"/>
          </a:xfrm>
          <a:prstGeom prst="rect">
            <a:avLst/>
          </a:prstGeom>
          <a:noFill/>
          <a:ln w="9525">
            <a:noFill/>
            <a:miter lim="800000"/>
            <a:headEnd/>
            <a:tailEnd/>
          </a:ln>
        </p:spPr>
      </p:pic>
      <p:sp>
        <p:nvSpPr>
          <p:cNvPr id="9" name="Rectangle 5"/>
          <p:cNvSpPr>
            <a:spLocks noChangeArrowheads="1"/>
          </p:cNvSpPr>
          <p:nvPr/>
        </p:nvSpPr>
        <p:spPr bwMode="auto">
          <a:xfrm>
            <a:off x="1588" y="571500"/>
            <a:ext cx="9144000" cy="0"/>
          </a:xfrm>
          <a:prstGeom prst="rect">
            <a:avLst/>
          </a:prstGeom>
          <a:noFill/>
          <a:ln w="9525">
            <a:noFill/>
            <a:miter lim="800000"/>
            <a:headEnd/>
            <a:tailEnd/>
          </a:ln>
        </p:spPr>
        <p:txBody>
          <a:bodyPr>
            <a:spAutoFit/>
          </a:bodyPr>
          <a:lstStyle/>
          <a:p>
            <a:endParaRPr lang="en-US"/>
          </a:p>
        </p:txBody>
      </p:sp>
      <p:sp>
        <p:nvSpPr>
          <p:cNvPr id="10" name="Rectangle 3"/>
          <p:cNvSpPr txBox="1">
            <a:spLocks noChangeArrowheads="1"/>
          </p:cNvSpPr>
          <p:nvPr/>
        </p:nvSpPr>
        <p:spPr>
          <a:xfrm>
            <a:off x="304800" y="5105400"/>
            <a:ext cx="8303241" cy="1219200"/>
          </a:xfrm>
          <a:prstGeom prst="rect">
            <a:avLst/>
          </a:prstGeom>
          <a:noFill/>
          <a:ln>
            <a:solidFill>
              <a:schemeClr val="tx2"/>
            </a:solidFill>
          </a:ln>
        </p:spPr>
        <p:txBody>
          <a:bodyPr/>
          <a:lstStyle/>
          <a:p>
            <a:pPr marL="228600" indent="-228600">
              <a:spcBef>
                <a:spcPct val="20000"/>
              </a:spcBef>
              <a:buFontTx/>
              <a:buChar char="•"/>
              <a:defRPr/>
            </a:pPr>
            <a:r>
              <a:rPr lang="en-US" sz="2000" b="1" kern="0" dirty="0" smtClean="0">
                <a:solidFill>
                  <a:schemeClr val="tx2"/>
                </a:solidFill>
                <a:latin typeface="+mn-lt"/>
              </a:rPr>
              <a:t>Comparable bottom trawl surveys in Northeast, Gulf of Alaska, Pacific Coast, Gulf of Mexico provide data for assessment of many stocks</a:t>
            </a:r>
          </a:p>
          <a:p>
            <a:pPr marL="228600" indent="-228600">
              <a:spcBef>
                <a:spcPct val="20000"/>
              </a:spcBef>
              <a:buFontTx/>
              <a:buChar char="•"/>
              <a:defRPr/>
            </a:pPr>
            <a:r>
              <a:rPr lang="en-US" sz="2000" b="1" kern="0" dirty="0" smtClean="0">
                <a:solidFill>
                  <a:schemeClr val="tx2"/>
                </a:solidFill>
                <a:latin typeface="+mn-lt"/>
              </a:rPr>
              <a:t>Other survey methods provide data for additional stocks</a:t>
            </a:r>
            <a:endParaRPr lang="en-US" sz="1800" b="1" kern="0" dirty="0">
              <a:solidFill>
                <a:schemeClr val="tx2"/>
              </a:solidFill>
              <a:latin typeface="+mn-lt"/>
            </a:endParaRPr>
          </a:p>
        </p:txBody>
      </p:sp>
      <p:sp>
        <p:nvSpPr>
          <p:cNvPr id="11" name="TextBox 10"/>
          <p:cNvSpPr txBox="1"/>
          <p:nvPr/>
        </p:nvSpPr>
        <p:spPr>
          <a:xfrm>
            <a:off x="669966" y="4114800"/>
            <a:ext cx="3581400" cy="646331"/>
          </a:xfrm>
          <a:prstGeom prst="rect">
            <a:avLst/>
          </a:prstGeom>
          <a:noFill/>
        </p:spPr>
        <p:txBody>
          <a:bodyPr wrap="square" rtlCol="0">
            <a:spAutoFit/>
          </a:bodyPr>
          <a:lstStyle/>
          <a:p>
            <a:pPr algn="ctr"/>
            <a:r>
              <a:rPr lang="en-US" sz="1800" b="1" dirty="0" smtClean="0">
                <a:solidFill>
                  <a:schemeClr val="tx2"/>
                </a:solidFill>
              </a:rPr>
              <a:t>Count fish at 100s </a:t>
            </a:r>
          </a:p>
          <a:p>
            <a:pPr algn="ctr"/>
            <a:r>
              <a:rPr lang="en-US" sz="1800" b="1" dirty="0" smtClean="0">
                <a:solidFill>
                  <a:schemeClr val="tx2"/>
                </a:solidFill>
              </a:rPr>
              <a:t>of locations each year</a:t>
            </a:r>
            <a:endParaRPr lang="en-US" sz="1800" b="1" dirty="0">
              <a:solidFill>
                <a:schemeClr val="tx2"/>
              </a:solidFill>
            </a:endParaRPr>
          </a:p>
        </p:txBody>
      </p:sp>
      <p:sp>
        <p:nvSpPr>
          <p:cNvPr id="12" name="TextBox 11"/>
          <p:cNvSpPr txBox="1"/>
          <p:nvPr/>
        </p:nvSpPr>
        <p:spPr>
          <a:xfrm>
            <a:off x="5105400" y="3886200"/>
            <a:ext cx="3581400" cy="646331"/>
          </a:xfrm>
          <a:prstGeom prst="rect">
            <a:avLst/>
          </a:prstGeom>
          <a:noFill/>
        </p:spPr>
        <p:txBody>
          <a:bodyPr wrap="square" rtlCol="0">
            <a:spAutoFit/>
          </a:bodyPr>
          <a:lstStyle/>
          <a:p>
            <a:pPr algn="ctr"/>
            <a:r>
              <a:rPr lang="en-US" sz="1800" b="1" dirty="0" smtClean="0">
                <a:solidFill>
                  <a:schemeClr val="tx2"/>
                </a:solidFill>
              </a:rPr>
              <a:t>Average count  with error bars</a:t>
            </a:r>
          </a:p>
          <a:p>
            <a:pPr algn="ctr"/>
            <a:r>
              <a:rPr lang="en-US" sz="1800" b="1" dirty="0" smtClean="0">
                <a:solidFill>
                  <a:schemeClr val="tx2"/>
                </a:solidFill>
              </a:rPr>
              <a:t>for each year of survey</a:t>
            </a:r>
            <a:endParaRPr lang="en-US" sz="1800" b="1" dirty="0">
              <a:solidFill>
                <a:schemeClr val="tx2"/>
              </a:solidFill>
            </a:endParaRPr>
          </a:p>
        </p:txBody>
      </p:sp>
    </p:spTree>
    <p:extLst>
      <p:ext uri="{BB962C8B-B14F-4D97-AF65-F5344CB8AC3E}">
        <p14:creationId xmlns:p14="http://schemas.microsoft.com/office/powerpoint/2010/main" val="3279701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409981"/>
          </a:xfrm>
        </p:spPr>
        <p:txBody>
          <a:bodyPr>
            <a:noAutofit/>
          </a:bodyPr>
          <a:lstStyle/>
          <a:p>
            <a:pPr algn="ctr"/>
            <a:r>
              <a:rPr lang="en-US" sz="3200" b="1" dirty="0" smtClean="0"/>
              <a:t>Advanced Technology</a:t>
            </a:r>
            <a:endParaRPr lang="en-US" sz="3200" b="1" dirty="0"/>
          </a:p>
        </p:txBody>
      </p:sp>
      <p:sp>
        <p:nvSpPr>
          <p:cNvPr id="3" name="Content Placeholder 2"/>
          <p:cNvSpPr>
            <a:spLocks noGrp="1"/>
          </p:cNvSpPr>
          <p:nvPr>
            <p:ph idx="1"/>
          </p:nvPr>
        </p:nvSpPr>
        <p:spPr>
          <a:xfrm>
            <a:off x="685800" y="1752600"/>
            <a:ext cx="4495800" cy="4144784"/>
          </a:xfrm>
        </p:spPr>
        <p:txBody>
          <a:bodyPr>
            <a:normAutofit lnSpcReduction="10000"/>
          </a:bodyPr>
          <a:lstStyle/>
          <a:p>
            <a:pPr>
              <a:spcBef>
                <a:spcPts val="600"/>
              </a:spcBef>
            </a:pPr>
            <a:r>
              <a:rPr lang="en-US" b="1" dirty="0" smtClean="0"/>
              <a:t>Optical surveys for non-lethal absolute abundance estimates</a:t>
            </a:r>
          </a:p>
          <a:p>
            <a:pPr>
              <a:spcBef>
                <a:spcPts val="600"/>
              </a:spcBef>
            </a:pPr>
            <a:endParaRPr lang="en-US" sz="1800" b="1" dirty="0"/>
          </a:p>
          <a:p>
            <a:pPr>
              <a:spcBef>
                <a:spcPts val="600"/>
              </a:spcBef>
            </a:pPr>
            <a:r>
              <a:rPr lang="en-US" sz="1800" b="1" dirty="0" smtClean="0"/>
              <a:t>Northeast Scallop Survey </a:t>
            </a:r>
            <a:r>
              <a:rPr lang="en-US" sz="1800" b="1" dirty="0" smtClean="0"/>
              <a:t>now using towed </a:t>
            </a:r>
            <a:r>
              <a:rPr lang="en-US" sz="1800" b="1" dirty="0" smtClean="0"/>
              <a:t>camera system with automated optical recognition software for abundance estimates</a:t>
            </a:r>
          </a:p>
          <a:p>
            <a:pPr>
              <a:spcBef>
                <a:spcPts val="600"/>
              </a:spcBef>
            </a:pPr>
            <a:endParaRPr lang="en-US" sz="1800" b="1" dirty="0" smtClean="0"/>
          </a:p>
          <a:p>
            <a:pPr>
              <a:spcBef>
                <a:spcPts val="600"/>
              </a:spcBef>
            </a:pPr>
            <a:r>
              <a:rPr lang="en-US" sz="1800" b="1" dirty="0" smtClean="0"/>
              <a:t>Towed and robotic systems being tested for </a:t>
            </a:r>
            <a:r>
              <a:rPr lang="en-US" sz="1800" b="1" dirty="0" smtClean="0"/>
              <a:t>reef-fish </a:t>
            </a:r>
            <a:r>
              <a:rPr lang="en-US" sz="1800" b="1" dirty="0" smtClean="0"/>
              <a:t>surveys in GOM, west coast, Pacific Islands and elsewhere</a:t>
            </a:r>
          </a:p>
          <a:p>
            <a:pPr marL="0" lvl="1" indent="0">
              <a:spcBef>
                <a:spcPts val="600"/>
              </a:spcBef>
              <a:buNone/>
            </a:pPr>
            <a:endParaRPr lang="en-US" b="1" dirty="0" smtClean="0"/>
          </a:p>
          <a:p>
            <a:endParaRPr lang="en-US" b="1" dirty="0"/>
          </a:p>
        </p:txBody>
      </p:sp>
      <p:pic>
        <p:nvPicPr>
          <p:cNvPr id="10" name="Picture 25"/>
          <p:cNvPicPr>
            <a:picLocks noChangeAspect="1" noChangeArrowheads="1"/>
          </p:cNvPicPr>
          <p:nvPr/>
        </p:nvPicPr>
        <p:blipFill>
          <a:blip r:embed="rId3" cstate="print"/>
          <a:srcRect/>
          <a:stretch>
            <a:fillRect/>
          </a:stretch>
        </p:blipFill>
        <p:spPr bwMode="auto">
          <a:xfrm>
            <a:off x="5486400" y="1571219"/>
            <a:ext cx="1792238" cy="4707165"/>
          </a:xfrm>
          <a:prstGeom prst="rect">
            <a:avLst/>
          </a:prstGeom>
          <a:noFill/>
          <a:ln w="9525">
            <a:noFill/>
            <a:miter lim="800000"/>
            <a:headEnd/>
            <a:tailEnd/>
          </a:ln>
        </p:spPr>
      </p:pic>
      <p:sp>
        <p:nvSpPr>
          <p:cNvPr id="4" name="TextBox 3"/>
          <p:cNvSpPr txBox="1"/>
          <p:nvPr/>
        </p:nvSpPr>
        <p:spPr>
          <a:xfrm>
            <a:off x="7696200" y="2895600"/>
            <a:ext cx="1143000" cy="369332"/>
          </a:xfrm>
          <a:prstGeom prst="rect">
            <a:avLst/>
          </a:prstGeom>
          <a:noFill/>
        </p:spPr>
        <p:txBody>
          <a:bodyPr wrap="square" rtlCol="0">
            <a:spAutoFit/>
          </a:bodyPr>
          <a:lstStyle/>
          <a:p>
            <a:r>
              <a:rPr lang="en-US" dirty="0" smtClean="0">
                <a:solidFill>
                  <a:schemeClr val="tx2"/>
                </a:solidFill>
              </a:rPr>
              <a:t>Scallops</a:t>
            </a:r>
            <a:endParaRPr lang="en-US" dirty="0">
              <a:solidFill>
                <a:schemeClr val="tx2"/>
              </a:solidFill>
            </a:endParaRPr>
          </a:p>
        </p:txBody>
      </p:sp>
      <p:cxnSp>
        <p:nvCxnSpPr>
          <p:cNvPr id="6" name="Straight Arrow Connector 5"/>
          <p:cNvCxnSpPr>
            <a:stCxn id="4" idx="1"/>
          </p:cNvCxnSpPr>
          <p:nvPr/>
        </p:nvCxnSpPr>
        <p:spPr bwMode="auto">
          <a:xfrm flipH="1" flipV="1">
            <a:off x="6629400" y="1981203"/>
            <a:ext cx="1066800" cy="1099063"/>
          </a:xfrm>
          <a:prstGeom prst="straightConnector1">
            <a:avLst/>
          </a:prstGeom>
          <a:noFill/>
          <a:ln w="9525" cap="flat" cmpd="sng" algn="ctr">
            <a:solidFill>
              <a:srgbClr val="FF0000"/>
            </a:solidFill>
            <a:prstDash val="solid"/>
            <a:round/>
            <a:headEnd type="none" w="med" len="med"/>
            <a:tailEnd type="arrow"/>
          </a:ln>
          <a:effectLst/>
        </p:spPr>
      </p:cxnSp>
      <p:cxnSp>
        <p:nvCxnSpPr>
          <p:cNvPr id="30" name="Straight Arrow Connector 29"/>
          <p:cNvCxnSpPr>
            <a:stCxn id="4" idx="1"/>
          </p:cNvCxnSpPr>
          <p:nvPr/>
        </p:nvCxnSpPr>
        <p:spPr bwMode="auto">
          <a:xfrm flipH="1">
            <a:off x="6858000" y="3080266"/>
            <a:ext cx="838200" cy="729734"/>
          </a:xfrm>
          <a:prstGeom prst="straightConnector1">
            <a:avLst/>
          </a:prstGeom>
          <a:noFill/>
          <a:ln w="9525"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63354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057400"/>
            <a:ext cx="5535613" cy="373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2"/>
          <p:cNvSpPr>
            <a:spLocks noGrp="1" noChangeArrowheads="1"/>
          </p:cNvSpPr>
          <p:nvPr>
            <p:ph type="title"/>
          </p:nvPr>
        </p:nvSpPr>
        <p:spPr>
          <a:xfrm>
            <a:off x="0" y="533400"/>
            <a:ext cx="9144000" cy="457200"/>
          </a:xfrm>
        </p:spPr>
        <p:txBody>
          <a:bodyPr>
            <a:noAutofit/>
          </a:bodyPr>
          <a:lstStyle/>
          <a:p>
            <a:pPr algn="ctr" eaLnBrk="1" hangingPunct="1"/>
            <a:r>
              <a:rPr lang="en-US" sz="3200" b="1" dirty="0" smtClean="0"/>
              <a:t>Fish Biology and Life History</a:t>
            </a:r>
          </a:p>
        </p:txBody>
      </p:sp>
      <p:pic>
        <p:nvPicPr>
          <p:cNvPr id="13" name="Picture 6" descr="atkasurfandbb"/>
          <p:cNvPicPr>
            <a:picLocks noChangeAspect="1" noChangeArrowheads="1"/>
          </p:cNvPicPr>
          <p:nvPr/>
        </p:nvPicPr>
        <p:blipFill>
          <a:blip r:embed="rId4" cstate="print"/>
          <a:srcRect l="35509"/>
          <a:stretch>
            <a:fillRect/>
          </a:stretch>
        </p:blipFill>
        <p:spPr bwMode="auto">
          <a:xfrm>
            <a:off x="6091237" y="3334255"/>
            <a:ext cx="2443163" cy="1781175"/>
          </a:xfrm>
          <a:prstGeom prst="rect">
            <a:avLst/>
          </a:prstGeom>
          <a:noFill/>
          <a:ln w="9525">
            <a:noFill/>
            <a:miter lim="800000"/>
            <a:headEnd/>
            <a:tailEnd/>
          </a:ln>
        </p:spPr>
      </p:pic>
      <p:sp>
        <p:nvSpPr>
          <p:cNvPr id="14" name="TextBox 13"/>
          <p:cNvSpPr txBox="1"/>
          <p:nvPr/>
        </p:nvSpPr>
        <p:spPr>
          <a:xfrm>
            <a:off x="6165849" y="2667000"/>
            <a:ext cx="2293937" cy="646331"/>
          </a:xfrm>
          <a:prstGeom prst="rect">
            <a:avLst/>
          </a:prstGeom>
          <a:solidFill>
            <a:schemeClr val="bg1"/>
          </a:solidFill>
        </p:spPr>
        <p:txBody>
          <a:bodyPr wrap="square" rtlCol="0">
            <a:spAutoFit/>
          </a:bodyPr>
          <a:lstStyle/>
          <a:p>
            <a:pPr algn="ctr"/>
            <a:r>
              <a:rPr lang="en-US" sz="1800" b="1" dirty="0" err="1" smtClean="0">
                <a:solidFill>
                  <a:schemeClr val="tx2"/>
                </a:solidFill>
              </a:rPr>
              <a:t>Otolith</a:t>
            </a:r>
            <a:r>
              <a:rPr lang="en-US" sz="1800" b="1" dirty="0" smtClean="0">
                <a:solidFill>
                  <a:schemeClr val="tx2"/>
                </a:solidFill>
              </a:rPr>
              <a:t> (ear bone) with annual marks</a:t>
            </a:r>
            <a:endParaRPr lang="en-US" sz="1800" b="1" dirty="0">
              <a:solidFill>
                <a:schemeClr val="tx2"/>
              </a:solidFill>
            </a:endParaRPr>
          </a:p>
        </p:txBody>
      </p:sp>
      <p:pic>
        <p:nvPicPr>
          <p:cNvPr id="15" name="Picture 3" descr="C:\Users\richard methot\AppData\Local\Microsoft\Windows\Temporary Internet Files\Content.IE5\T2NYRZAQ\MC900233594[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3663" y="2286000"/>
            <a:ext cx="1976673" cy="9928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richard methot\AppData\Local\Microsoft\Windows\Temporary Internet Files\Content.IE5\T2NYRZAQ\MC900233594[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71600" y="4878466"/>
            <a:ext cx="762000" cy="38274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descr="C:\Users\richard methot\AppData\Local\Microsoft\Windows\Temporary Internet Files\Content.IE5\T2NYRZAQ\MC900233594[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3631" y="3655621"/>
            <a:ext cx="1469643" cy="738187"/>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p:cNvSpPr txBox="1">
            <a:spLocks/>
          </p:cNvSpPr>
          <p:nvPr/>
        </p:nvSpPr>
        <p:spPr>
          <a:xfrm>
            <a:off x="609600" y="1295400"/>
            <a:ext cx="8382000"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600"/>
              </a:spcBef>
              <a:spcAft>
                <a:spcPts val="0"/>
              </a:spcAft>
            </a:pPr>
            <a:r>
              <a:rPr lang="en-US" sz="2800" b="1" dirty="0" smtClean="0"/>
              <a:t>Age, length, weight, maturity, fecundity, natural mortality</a:t>
            </a:r>
            <a:endParaRPr lang="en-US" sz="2800" b="1" dirty="0"/>
          </a:p>
        </p:txBody>
      </p:sp>
    </p:spTree>
    <p:extLst>
      <p:ext uri="{BB962C8B-B14F-4D97-AF65-F5344CB8AC3E}">
        <p14:creationId xmlns:p14="http://schemas.microsoft.com/office/powerpoint/2010/main" val="2467211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29600" cy="2590800"/>
          </a:xfrm>
        </p:spPr>
        <p:txBody>
          <a:bodyPr>
            <a:normAutofit fontScale="90000"/>
          </a:bodyPr>
          <a:lstStyle/>
          <a:p>
            <a:r>
              <a:rPr lang="en-US" dirty="0" smtClean="0"/>
              <a:t>Quiz Time!!!</a:t>
            </a:r>
            <a:br>
              <a:rPr lang="en-US" dirty="0" smtClean="0"/>
            </a:br>
            <a:r>
              <a:rPr lang="en-US" dirty="0" smtClean="0"/>
              <a:t/>
            </a:r>
            <a:br>
              <a:rPr lang="en-US" dirty="0" smtClean="0"/>
            </a:br>
            <a:r>
              <a:rPr lang="en-US" sz="4900" dirty="0" smtClean="0"/>
              <a:t>Which of these is NOT a Critical Assessment Data Component?</a:t>
            </a:r>
            <a:endParaRPr lang="en-US" dirty="0"/>
          </a:p>
        </p:txBody>
      </p:sp>
      <p:sp>
        <p:nvSpPr>
          <p:cNvPr id="3" name="Content Placeholder 2"/>
          <p:cNvSpPr>
            <a:spLocks noGrp="1"/>
          </p:cNvSpPr>
          <p:nvPr>
            <p:ph idx="1"/>
          </p:nvPr>
        </p:nvSpPr>
        <p:spPr>
          <a:xfrm>
            <a:off x="457200" y="3733800"/>
            <a:ext cx="8153400" cy="2590800"/>
          </a:xfrm>
        </p:spPr>
        <p:txBody>
          <a:bodyPr/>
          <a:lstStyle/>
          <a:p>
            <a:r>
              <a:rPr lang="en-US" dirty="0" smtClean="0"/>
              <a:t>1. Catch</a:t>
            </a:r>
          </a:p>
          <a:p>
            <a:r>
              <a:rPr lang="en-US" dirty="0" smtClean="0"/>
              <a:t>2. </a:t>
            </a:r>
            <a:r>
              <a:rPr lang="en-US" dirty="0"/>
              <a:t>Environmental data</a:t>
            </a:r>
          </a:p>
          <a:p>
            <a:r>
              <a:rPr lang="en-US" dirty="0"/>
              <a:t>3</a:t>
            </a:r>
            <a:r>
              <a:rPr lang="en-US" dirty="0" smtClean="0"/>
              <a:t>. Abundance survey</a:t>
            </a:r>
          </a:p>
          <a:p>
            <a:r>
              <a:rPr lang="en-US" dirty="0"/>
              <a:t>4</a:t>
            </a:r>
            <a:r>
              <a:rPr lang="en-US" dirty="0" smtClean="0"/>
              <a:t>. Fish Biology</a:t>
            </a:r>
          </a:p>
          <a:p>
            <a:pPr>
              <a:buNone/>
            </a:pPr>
            <a:endParaRPr lang="en-US" dirty="0"/>
          </a:p>
        </p:txBody>
      </p:sp>
      <p:sp>
        <p:nvSpPr>
          <p:cNvPr id="4" name="TextBox 3"/>
          <p:cNvSpPr txBox="1"/>
          <p:nvPr/>
        </p:nvSpPr>
        <p:spPr>
          <a:xfrm>
            <a:off x="2838043" y="5867400"/>
            <a:ext cx="11003974" cy="646331"/>
          </a:xfrm>
          <a:prstGeom prst="rect">
            <a:avLst/>
          </a:prstGeom>
          <a:noFill/>
        </p:spPr>
        <p:txBody>
          <a:bodyPr wrap="none" rtlCol="0">
            <a:spAutoFit/>
          </a:bodyPr>
          <a:lstStyle/>
          <a:p>
            <a:r>
              <a:rPr lang="en-US" dirty="0" smtClean="0">
                <a:solidFill>
                  <a:schemeClr val="bg1">
                    <a:lumMod val="65000"/>
                  </a:schemeClr>
                </a:solidFill>
              </a:rPr>
              <a:t>#2 is the correct answer.</a:t>
            </a:r>
            <a:br>
              <a:rPr lang="en-US" dirty="0" smtClean="0">
                <a:solidFill>
                  <a:schemeClr val="bg1">
                    <a:lumMod val="65000"/>
                  </a:schemeClr>
                </a:solidFill>
              </a:rPr>
            </a:br>
            <a:r>
              <a:rPr lang="en-US" dirty="0" smtClean="0">
                <a:solidFill>
                  <a:schemeClr val="bg1">
                    <a:lumMod val="65000"/>
                  </a:schemeClr>
                </a:solidFill>
              </a:rPr>
              <a:t>Environmental factors affect fish stocks, but we lack enough information to directly include in assessments</a:t>
            </a:r>
            <a:endParaRPr lang="en-US" dirty="0">
              <a:solidFill>
                <a:schemeClr val="bg1">
                  <a:lumMod val="65000"/>
                </a:schemeClr>
              </a:solidFill>
            </a:endParaRPr>
          </a:p>
        </p:txBody>
      </p:sp>
    </p:spTree>
    <p:extLst>
      <p:ext uri="{BB962C8B-B14F-4D97-AF65-F5344CB8AC3E}">
        <p14:creationId xmlns:p14="http://schemas.microsoft.com/office/powerpoint/2010/main" val="42024053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smtClean="0"/>
              <a:t>What is a Stock Assessment?</a:t>
            </a:r>
          </a:p>
        </p:txBody>
      </p:sp>
      <p:sp>
        <p:nvSpPr>
          <p:cNvPr id="20483" name="Slide Number Placeholder 3"/>
          <p:cNvSpPr>
            <a:spLocks noGrp="1"/>
          </p:cNvSpPr>
          <p:nvPr>
            <p:ph type="sldNum" sz="quarter" idx="10"/>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en-US">
                <a:cs typeface="Arial" charset="0"/>
              </a:rPr>
              <a:t>U.S. Department of Commerce | National Oceanic and Atmospheric Administration | NOAA Fisheries | Page </a:t>
            </a:r>
            <a:fld id="{A6EDBB6D-7FCA-4B58-8467-7AA29FA21BAA}" type="slidenum">
              <a:rPr lang="en-US">
                <a:cs typeface="Arial" charset="0"/>
              </a:rPr>
              <a:pPr fontAlgn="base">
                <a:spcBef>
                  <a:spcPct val="0"/>
                </a:spcBef>
                <a:spcAft>
                  <a:spcPct val="0"/>
                </a:spcAft>
              </a:pPr>
              <a:t>15</a:t>
            </a:fld>
            <a:endParaRPr lang="en-US">
              <a:cs typeface="Arial" charset="0"/>
            </a:endParaRPr>
          </a:p>
        </p:txBody>
      </p:sp>
      <p:sp>
        <p:nvSpPr>
          <p:cNvPr id="2" name="Oval 1"/>
          <p:cNvSpPr/>
          <p:nvPr/>
        </p:nvSpPr>
        <p:spPr>
          <a:xfrm>
            <a:off x="3117954" y="1633928"/>
            <a:ext cx="2173574" cy="122919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chemeClr val="tx1"/>
                </a:solidFill>
              </a:rPr>
              <a:t>Fish Stock</a:t>
            </a:r>
            <a:endParaRPr lang="en-US" sz="2800" b="1" dirty="0">
              <a:solidFill>
                <a:schemeClr val="tx1"/>
              </a:solidFill>
            </a:endParaRPr>
          </a:p>
        </p:txBody>
      </p:sp>
      <p:sp>
        <p:nvSpPr>
          <p:cNvPr id="4" name="Right Arrow 3"/>
          <p:cNvSpPr/>
          <p:nvPr/>
        </p:nvSpPr>
        <p:spPr>
          <a:xfrm rot="20645515">
            <a:off x="5291528" y="1379095"/>
            <a:ext cx="2053652" cy="1004341"/>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Catch</a:t>
            </a:r>
            <a:endParaRPr lang="en-US" sz="2400" b="1" dirty="0">
              <a:solidFill>
                <a:schemeClr val="tx1"/>
              </a:solidFill>
            </a:endParaRPr>
          </a:p>
        </p:txBody>
      </p:sp>
      <p:sp>
        <p:nvSpPr>
          <p:cNvPr id="7" name="Right Arrow 6"/>
          <p:cNvSpPr/>
          <p:nvPr/>
        </p:nvSpPr>
        <p:spPr>
          <a:xfrm rot="1795329">
            <a:off x="5094157" y="2672367"/>
            <a:ext cx="2053652" cy="1004341"/>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Predation +</a:t>
            </a:r>
          </a:p>
        </p:txBody>
      </p:sp>
      <p:sp>
        <p:nvSpPr>
          <p:cNvPr id="8" name="Right Arrow 7"/>
          <p:cNvSpPr/>
          <p:nvPr/>
        </p:nvSpPr>
        <p:spPr>
          <a:xfrm rot="20561129">
            <a:off x="1064302" y="2520846"/>
            <a:ext cx="2053652" cy="1004341"/>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chemeClr val="tx1"/>
                </a:solidFill>
              </a:rPr>
              <a:t>Growth</a:t>
            </a:r>
          </a:p>
        </p:txBody>
      </p:sp>
      <p:sp>
        <p:nvSpPr>
          <p:cNvPr id="9" name="Right Arrow 8"/>
          <p:cNvSpPr/>
          <p:nvPr/>
        </p:nvSpPr>
        <p:spPr>
          <a:xfrm rot="1002206">
            <a:off x="1064302" y="1244184"/>
            <a:ext cx="2053652" cy="1004341"/>
          </a:xfrm>
          <a:prstGeom prst="rightArrow">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Births</a:t>
            </a:r>
            <a:endParaRPr lang="en-US" sz="2400" b="1" dirty="0">
              <a:solidFill>
                <a:schemeClr val="tx1"/>
              </a:solidFill>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940554"/>
            <a:ext cx="4602163" cy="227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Explosion 1 4"/>
          <p:cNvSpPr/>
          <p:nvPr/>
        </p:nvSpPr>
        <p:spPr>
          <a:xfrm>
            <a:off x="0" y="1720577"/>
            <a:ext cx="1637731" cy="1463959"/>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Environ-</a:t>
            </a:r>
            <a:r>
              <a:rPr lang="en-US" b="1" dirty="0" err="1" smtClean="0">
                <a:solidFill>
                  <a:schemeClr val="tx1"/>
                </a:solidFill>
              </a:rPr>
              <a:t>ment</a:t>
            </a:r>
            <a:endParaRPr lang="en-US" b="1" dirty="0">
              <a:solidFill>
                <a:schemeClr val="tx1"/>
              </a:solidFill>
            </a:endParaRPr>
          </a:p>
        </p:txBody>
      </p:sp>
      <p:sp>
        <p:nvSpPr>
          <p:cNvPr id="13" name="Explosion 1 12"/>
          <p:cNvSpPr/>
          <p:nvPr/>
        </p:nvSpPr>
        <p:spPr>
          <a:xfrm>
            <a:off x="7049068" y="2673524"/>
            <a:ext cx="1637731" cy="1463959"/>
          </a:xfrm>
          <a:prstGeom prst="irregularSeal1">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Eco-system</a:t>
            </a:r>
            <a:endParaRPr lang="en-US" b="1" dirty="0">
              <a:solidFill>
                <a:schemeClr val="tx1"/>
              </a:solidFill>
            </a:endParaRPr>
          </a:p>
        </p:txBody>
      </p:sp>
    </p:spTree>
    <p:extLst>
      <p:ext uri="{BB962C8B-B14F-4D97-AF65-F5344CB8AC3E}">
        <p14:creationId xmlns:p14="http://schemas.microsoft.com/office/powerpoint/2010/main" val="35727598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69029" y="1131311"/>
            <a:ext cx="6233398" cy="5291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vert="horz" lIns="91440" tIns="45720" rIns="91440" bIns="45720" rtlCol="0" anchor="t" anchorCtr="0">
            <a:normAutofit/>
          </a:bodyPr>
          <a:lstStyle/>
          <a:p>
            <a:pPr algn="ctr"/>
            <a:r>
              <a:rPr lang="en-US" dirty="0">
                <a:solidFill>
                  <a:schemeClr val="tx2"/>
                </a:solidFill>
              </a:rPr>
              <a:t>Start with Example Close to Home</a:t>
            </a:r>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16</a:t>
            </a:fld>
            <a:endParaRPr lang="en-US" dirty="0"/>
          </a:p>
        </p:txBody>
      </p:sp>
      <p:pic>
        <p:nvPicPr>
          <p:cNvPr id="1027" name="Picture 3" descr="C:\Users\Richard.Methot\AppData\Local\Microsoft\Windows\Temporary Internet Files\Content.IE5\UBLZ0L5J\MP900423058[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3833" y="1325892"/>
            <a:ext cx="1474076" cy="14740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Richard.Methot\AppData\Local\Microsoft\Windows\Temporary Internet Files\Content.IE5\4G9B5VY3\MP90040755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26407" y="4401893"/>
            <a:ext cx="1396714" cy="93077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Richard.Methot\AppData\Local\Microsoft\Windows\Temporary Internet Files\Content.IE5\UBLZ0L5J\MP900448631[1].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591" t="760" r="10985"/>
          <a:stretch/>
        </p:blipFill>
        <p:spPr bwMode="auto">
          <a:xfrm>
            <a:off x="7412169" y="3422605"/>
            <a:ext cx="1274631" cy="1990111"/>
          </a:xfrm>
          <a:prstGeom prst="rect">
            <a:avLst/>
          </a:prstGeom>
          <a:solidFill>
            <a:schemeClr val="accent1">
              <a:hueOff val="0"/>
              <a:satOff val="0"/>
              <a:lumOff val="0"/>
              <a:alpha val="72000"/>
            </a:schemeClr>
          </a:solidFill>
        </p:spPr>
      </p:pic>
    </p:spTree>
    <p:extLst>
      <p:ext uri="{BB962C8B-B14F-4D97-AF65-F5344CB8AC3E}">
        <p14:creationId xmlns:p14="http://schemas.microsoft.com/office/powerpoint/2010/main" val="30178636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chorCtr="0">
            <a:normAutofit/>
          </a:bodyPr>
          <a:lstStyle/>
          <a:p>
            <a:pPr algn="ctr"/>
            <a:r>
              <a:rPr lang="en-US" dirty="0">
                <a:solidFill>
                  <a:schemeClr val="tx2"/>
                </a:solidFill>
              </a:rPr>
              <a:t>Switch to Fish and Fishing</a:t>
            </a:r>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17</a:t>
            </a:fld>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351" y="1133214"/>
            <a:ext cx="5800269" cy="492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descr="C:\Users\Richard.Methot\AppData\Local\Microsoft\Windows\Temporary Internet Files\Content.IE5\4G9B5VY3\MC90023359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9884" y="3036607"/>
            <a:ext cx="1214310" cy="6099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Richard.Methot\AppData\Local\Microsoft\Windows\Temporary Internet Files\Content.IE5\4G9B5VY3\MC90023359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9883" y="3611765"/>
            <a:ext cx="1576917" cy="7920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Richard.Methot\AppData\Local\Microsoft\Windows\Temporary Internet Files\Content.IE5\4G9B5VY3\MC90023359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9884" y="4430293"/>
            <a:ext cx="1976673" cy="9928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Richard.Methot\AppData\Local\Microsoft\Windows\Temporary Internet Files\Content.IE5\4G9B5VY3\MC90023359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586" y="1880186"/>
            <a:ext cx="1576917" cy="7920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Richard.Methot\AppData\Local\Microsoft\Windows\Temporary Internet Files\Content.IE5\4G9B5VY3\MC90023359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9212" y="4403835"/>
            <a:ext cx="1214310" cy="6099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Richard.Methot\AppData\Local\Microsoft\Windows\Temporary Internet Files\Content.IE5\4G9B5VY3\MC90023359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5889" y="1366924"/>
            <a:ext cx="1214310" cy="609936"/>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3463521" y="2942554"/>
            <a:ext cx="2637733" cy="525149"/>
          </a:xfrm>
          <a:prstGeom prst="ellipse">
            <a:avLst/>
          </a:prstGeom>
          <a:gradFill flip="none" rotWithShape="1">
            <a:gsLst>
              <a:gs pos="0">
                <a:srgbClr val="FF0000"/>
              </a:gs>
              <a:gs pos="87000">
                <a:srgbClr val="3E951B"/>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Pretty Good Yield</a:t>
            </a:r>
            <a:endParaRPr lang="en-US" b="1" dirty="0">
              <a:solidFill>
                <a:schemeClr val="tx1"/>
              </a:solidFill>
            </a:endParaRPr>
          </a:p>
        </p:txBody>
      </p:sp>
      <p:sp>
        <p:nvSpPr>
          <p:cNvPr id="17" name="Rounded Rectangular Callout 16"/>
          <p:cNvSpPr/>
          <p:nvPr/>
        </p:nvSpPr>
        <p:spPr>
          <a:xfrm>
            <a:off x="6384852" y="1097988"/>
            <a:ext cx="2664374" cy="1844566"/>
          </a:xfrm>
          <a:prstGeom prst="wedgeRoundRectCallout">
            <a:avLst>
              <a:gd name="adj1" fmla="val -72773"/>
              <a:gd name="adj2" fmla="val 53758"/>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solidFill>
                  <a:schemeClr val="tx1"/>
                </a:solidFill>
              </a:rPr>
              <a:t>Lower effort needed</a:t>
            </a:r>
          </a:p>
          <a:p>
            <a:r>
              <a:rPr lang="en-US" b="1" dirty="0" smtClean="0">
                <a:solidFill>
                  <a:schemeClr val="tx1"/>
                </a:solidFill>
              </a:rPr>
              <a:t>Higher catch rates</a:t>
            </a:r>
          </a:p>
          <a:p>
            <a:r>
              <a:rPr lang="en-US" b="1" dirty="0" smtClean="0">
                <a:solidFill>
                  <a:schemeClr val="tx1"/>
                </a:solidFill>
              </a:rPr>
              <a:t>Less fluctuations</a:t>
            </a:r>
          </a:p>
          <a:p>
            <a:r>
              <a:rPr lang="en-US" b="1" dirty="0" smtClean="0">
                <a:solidFill>
                  <a:schemeClr val="tx1"/>
                </a:solidFill>
              </a:rPr>
              <a:t>Larger fish</a:t>
            </a:r>
          </a:p>
          <a:p>
            <a:r>
              <a:rPr lang="en-US" b="1" dirty="0" smtClean="0">
                <a:solidFill>
                  <a:schemeClr val="tx1"/>
                </a:solidFill>
              </a:rPr>
              <a:t>Less ecosystem impact</a:t>
            </a:r>
          </a:p>
          <a:p>
            <a:r>
              <a:rPr lang="en-US" b="1" dirty="0" smtClean="0">
                <a:solidFill>
                  <a:schemeClr val="tx1"/>
                </a:solidFill>
              </a:rPr>
              <a:t>Buffer uncertainty</a:t>
            </a:r>
            <a:endParaRPr lang="en-US" b="1" dirty="0">
              <a:solidFill>
                <a:schemeClr val="tx1"/>
              </a:solidFill>
            </a:endParaRPr>
          </a:p>
        </p:txBody>
      </p:sp>
      <p:sp>
        <p:nvSpPr>
          <p:cNvPr id="3" name="Rectangle 2"/>
          <p:cNvSpPr/>
          <p:nvPr/>
        </p:nvSpPr>
        <p:spPr>
          <a:xfrm>
            <a:off x="4220900" y="2478458"/>
            <a:ext cx="1101223" cy="584775"/>
          </a:xfrm>
          <a:prstGeom prst="rect">
            <a:avLst/>
          </a:prstGeom>
          <a:noFill/>
        </p:spPr>
        <p:txBody>
          <a:bodyPr wrap="square" lIns="91440" tIns="45720" rIns="91440" bIns="45720">
            <a:spAutoFit/>
          </a:bodyPr>
          <a:lstStyle/>
          <a:p>
            <a:pPr algn="ctr"/>
            <a:r>
              <a:rPr lang="en-US" sz="32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MSY</a:t>
            </a:r>
            <a:endParaRPr lang="en-US"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80764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chorCtr="0">
            <a:normAutofit/>
          </a:bodyPr>
          <a:lstStyle/>
          <a:p>
            <a:pPr algn="ctr"/>
            <a:r>
              <a:rPr lang="en-US" dirty="0">
                <a:solidFill>
                  <a:schemeClr val="tx2"/>
                </a:solidFill>
              </a:rPr>
              <a:t>Fishery Production Concepts</a:t>
            </a:r>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18</a:t>
            </a:fld>
            <a:endParaRPr lang="en-US"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1959" y="1133214"/>
            <a:ext cx="6211613" cy="5110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0972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chorCtr="0">
            <a:normAutofit/>
          </a:bodyPr>
          <a:lstStyle/>
          <a:p>
            <a:pPr algn="ctr"/>
            <a:r>
              <a:rPr lang="en-US" dirty="0" smtClean="0">
                <a:solidFill>
                  <a:schemeClr val="tx2"/>
                </a:solidFill>
              </a:rPr>
              <a:t>How </a:t>
            </a:r>
            <a:r>
              <a:rPr lang="en-US" dirty="0">
                <a:solidFill>
                  <a:schemeClr val="tx2"/>
                </a:solidFill>
              </a:rPr>
              <a:t>Hard Can We Fish?</a:t>
            </a:r>
          </a:p>
        </p:txBody>
      </p:sp>
      <p:sp>
        <p:nvSpPr>
          <p:cNvPr id="16" name="Content Placeholder 2"/>
          <p:cNvSpPr>
            <a:spLocks noGrp="1"/>
          </p:cNvSpPr>
          <p:nvPr>
            <p:ph idx="1"/>
          </p:nvPr>
        </p:nvSpPr>
        <p:spPr>
          <a:xfrm>
            <a:off x="5186855" y="1133214"/>
            <a:ext cx="3263462" cy="4871546"/>
          </a:xfrm>
          <a:solidFill>
            <a:schemeClr val="bg1">
              <a:alpha val="51000"/>
            </a:schemeClr>
          </a:solidFill>
        </p:spPr>
        <p:txBody>
          <a:bodyPr>
            <a:normAutofit fontScale="85000" lnSpcReduction="20000"/>
          </a:bodyPr>
          <a:lstStyle/>
          <a:p>
            <a:r>
              <a:rPr lang="en-US" b="1" dirty="0" smtClean="0">
                <a:solidFill>
                  <a:schemeClr val="tx1"/>
                </a:solidFill>
              </a:rPr>
              <a:t>Short-lived shrimp, anchovy, salmon can support high rates</a:t>
            </a:r>
          </a:p>
          <a:p>
            <a:r>
              <a:rPr lang="en-US" b="1" dirty="0" smtClean="0">
                <a:solidFill>
                  <a:schemeClr val="tx1"/>
                </a:solidFill>
              </a:rPr>
              <a:t>Long-lived rockfish and sharks get MSY at single-digit rates</a:t>
            </a:r>
          </a:p>
          <a:p>
            <a:r>
              <a:rPr lang="en-US" b="1" dirty="0" smtClean="0">
                <a:solidFill>
                  <a:schemeClr val="tx1"/>
                </a:solidFill>
              </a:rPr>
              <a:t>Over 95% of many rockfish are allowed to “escape” the fishery each year when sustainably fished</a:t>
            </a:r>
            <a:endParaRPr lang="en-US" b="1" dirty="0">
              <a:solidFill>
                <a:schemeClr val="tx1"/>
              </a:solidFill>
            </a:endParaRPr>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19</a:t>
            </a:fld>
            <a:endParaRPr lang="en-US" dirty="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849" b="10669"/>
          <a:stretch/>
        </p:blipFill>
        <p:spPr bwMode="auto">
          <a:xfrm>
            <a:off x="252248" y="1245477"/>
            <a:ext cx="4572000" cy="255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Content Placeholder 2"/>
          <p:cNvSpPr txBox="1">
            <a:spLocks/>
          </p:cNvSpPr>
          <p:nvPr/>
        </p:nvSpPr>
        <p:spPr>
          <a:xfrm>
            <a:off x="252248" y="3799491"/>
            <a:ext cx="4572000" cy="2205269"/>
          </a:xfrm>
          <a:prstGeom prst="rect">
            <a:avLst/>
          </a:prstGeom>
          <a:solidFill>
            <a:schemeClr val="bg1">
              <a:alpha val="51000"/>
            </a:schemeClr>
          </a:solidFill>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smtClean="0">
                <a:solidFill>
                  <a:schemeClr val="tx1"/>
                </a:solidFill>
              </a:rPr>
              <a:t>A fish’s natural mortality rate and other biology sets scale for how much “interest” can be skimmed off each year sustainably</a:t>
            </a:r>
          </a:p>
        </p:txBody>
      </p:sp>
    </p:spTree>
    <p:extLst>
      <p:ext uri="{BB962C8B-B14F-4D97-AF65-F5344CB8AC3E}">
        <p14:creationId xmlns:p14="http://schemas.microsoft.com/office/powerpoint/2010/main" val="915349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0" y="609600"/>
            <a:ext cx="9144000" cy="515112"/>
          </a:xfrm>
        </p:spPr>
        <p:txBody>
          <a:bodyPr>
            <a:noAutofit/>
          </a:bodyPr>
          <a:lstStyle/>
          <a:p>
            <a:pPr algn="ctr" eaLnBrk="1" hangingPunct="1"/>
            <a:r>
              <a:rPr lang="en-US" sz="3200" b="1" dirty="0" smtClean="0"/>
              <a:t>Presentation Outline</a:t>
            </a:r>
          </a:p>
        </p:txBody>
      </p:sp>
      <p:sp>
        <p:nvSpPr>
          <p:cNvPr id="7173" name="Rectangle 3"/>
          <p:cNvSpPr>
            <a:spLocks noGrp="1" noChangeArrowheads="1"/>
          </p:cNvSpPr>
          <p:nvPr>
            <p:ph idx="1"/>
          </p:nvPr>
        </p:nvSpPr>
        <p:spPr>
          <a:xfrm>
            <a:off x="726374" y="1447800"/>
            <a:ext cx="7924800" cy="3429000"/>
          </a:xfrm>
        </p:spPr>
        <p:txBody>
          <a:bodyPr>
            <a:normAutofit/>
          </a:bodyPr>
          <a:lstStyle/>
          <a:p>
            <a:pPr eaLnBrk="1" hangingPunct="1">
              <a:lnSpc>
                <a:spcPct val="90000"/>
              </a:lnSpc>
            </a:pPr>
            <a:r>
              <a:rPr lang="en-US" b="1" dirty="0" smtClean="0"/>
              <a:t>Mandate for Assessments</a:t>
            </a:r>
          </a:p>
          <a:p>
            <a:pPr eaLnBrk="1" hangingPunct="1">
              <a:lnSpc>
                <a:spcPct val="90000"/>
              </a:lnSpc>
            </a:pPr>
            <a:r>
              <a:rPr lang="en-US" b="1" dirty="0" smtClean="0"/>
              <a:t>Supporting Fishery Management Plans</a:t>
            </a:r>
          </a:p>
          <a:p>
            <a:pPr eaLnBrk="1" hangingPunct="1">
              <a:lnSpc>
                <a:spcPct val="90000"/>
              </a:lnSpc>
            </a:pPr>
            <a:r>
              <a:rPr lang="en-US" b="1" dirty="0" smtClean="0"/>
              <a:t>Data Requirements</a:t>
            </a:r>
          </a:p>
          <a:p>
            <a:pPr eaLnBrk="1" hangingPunct="1">
              <a:lnSpc>
                <a:spcPct val="90000"/>
              </a:lnSpc>
            </a:pPr>
            <a:r>
              <a:rPr lang="en-US" b="1" dirty="0" smtClean="0"/>
              <a:t>Assessment Modeling</a:t>
            </a:r>
          </a:p>
          <a:p>
            <a:pPr eaLnBrk="1" hangingPunct="1">
              <a:lnSpc>
                <a:spcPct val="90000"/>
              </a:lnSpc>
            </a:pPr>
            <a:r>
              <a:rPr lang="en-US" b="1" dirty="0" smtClean="0"/>
              <a:t>Fishery Control Rules</a:t>
            </a:r>
          </a:p>
        </p:txBody>
      </p:sp>
      <p:sp>
        <p:nvSpPr>
          <p:cNvPr id="2" name="TextBox 1"/>
          <p:cNvSpPr txBox="1"/>
          <p:nvPr/>
        </p:nvSpPr>
        <p:spPr>
          <a:xfrm>
            <a:off x="573974" y="4507721"/>
            <a:ext cx="8077200" cy="1477328"/>
          </a:xfrm>
          <a:prstGeom prst="rect">
            <a:avLst/>
          </a:prstGeom>
          <a:noFill/>
          <a:ln w="25400">
            <a:solidFill>
              <a:schemeClr val="tx1"/>
            </a:solidFill>
          </a:ln>
        </p:spPr>
        <p:txBody>
          <a:bodyPr wrap="square" rtlCol="0">
            <a:spAutoFit/>
          </a:bodyPr>
          <a:lstStyle/>
          <a:p>
            <a:pPr eaLnBrk="1" hangingPunct="1">
              <a:lnSpc>
                <a:spcPct val="125000"/>
              </a:lnSpc>
            </a:pPr>
            <a:r>
              <a:rPr lang="en-US" sz="2400" b="1" dirty="0" smtClean="0">
                <a:solidFill>
                  <a:srgbClr val="FF0000"/>
                </a:solidFill>
                <a:latin typeface="+mn-lt"/>
              </a:rPr>
              <a:t>Stock Assessment:  Collecting</a:t>
            </a:r>
            <a:r>
              <a:rPr lang="en-US" sz="2400" b="1" dirty="0">
                <a:solidFill>
                  <a:srgbClr val="FF0000"/>
                </a:solidFill>
                <a:latin typeface="+mn-lt"/>
              </a:rPr>
              <a:t>, analyzing, and reporting demographic information for the purpose of determining the effects of fishing on fish </a:t>
            </a:r>
            <a:r>
              <a:rPr lang="en-US" sz="2400" b="1" dirty="0" smtClean="0">
                <a:solidFill>
                  <a:srgbClr val="FF0000"/>
                </a:solidFill>
                <a:latin typeface="+mn-lt"/>
              </a:rPr>
              <a:t>populations</a:t>
            </a:r>
            <a:endParaRPr lang="en-US" sz="2400" b="1" dirty="0">
              <a:solidFill>
                <a:srgbClr val="FF0000"/>
              </a:solidFill>
              <a:latin typeface="+mn-lt"/>
            </a:endParaRPr>
          </a:p>
        </p:txBody>
      </p:sp>
    </p:spTree>
    <p:extLst>
      <p:ext uri="{BB962C8B-B14F-4D97-AF65-F5344CB8AC3E}">
        <p14:creationId xmlns:p14="http://schemas.microsoft.com/office/powerpoint/2010/main" val="5390254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26"/>
          <p:cNvPicPr>
            <a:picLocks noChangeAspect="1" noChangeArrowheads="1"/>
          </p:cNvPicPr>
          <p:nvPr/>
        </p:nvPicPr>
        <p:blipFill>
          <a:blip r:embed="rId3" cstate="print"/>
          <a:srcRect l="9291" t="13695" b="8217"/>
          <a:stretch>
            <a:fillRect/>
          </a:stretch>
        </p:blipFill>
        <p:spPr bwMode="auto">
          <a:xfrm>
            <a:off x="601029" y="1455050"/>
            <a:ext cx="4732971" cy="4410075"/>
          </a:xfrm>
          <a:prstGeom prst="rect">
            <a:avLst/>
          </a:prstGeom>
          <a:noFill/>
          <a:ln w="9525">
            <a:noFill/>
            <a:miter lim="800000"/>
            <a:headEnd/>
            <a:tailEnd/>
          </a:ln>
        </p:spPr>
      </p:pic>
      <p:sp>
        <p:nvSpPr>
          <p:cNvPr id="8" name="Rectangle 1027"/>
          <p:cNvSpPr>
            <a:spLocks noGrp="1" noChangeArrowheads="1"/>
          </p:cNvSpPr>
          <p:nvPr>
            <p:ph type="title"/>
          </p:nvPr>
        </p:nvSpPr>
        <p:spPr>
          <a:xfrm>
            <a:off x="0" y="381000"/>
            <a:ext cx="9144000" cy="685800"/>
          </a:xfrm>
        </p:spPr>
        <p:txBody>
          <a:bodyPr>
            <a:normAutofit/>
          </a:bodyPr>
          <a:lstStyle/>
          <a:p>
            <a:pPr algn="ctr" eaLnBrk="1" hangingPunct="1"/>
            <a:r>
              <a:rPr lang="en-US" sz="3200" b="1" dirty="0" smtClean="0">
                <a:solidFill>
                  <a:schemeClr val="accent1"/>
                </a:solidFill>
              </a:rPr>
              <a:t>Production Model - Reality</a:t>
            </a:r>
          </a:p>
        </p:txBody>
      </p:sp>
      <p:sp>
        <p:nvSpPr>
          <p:cNvPr id="9" name="Text Box 1034"/>
          <p:cNvSpPr txBox="1">
            <a:spLocks noChangeArrowheads="1"/>
          </p:cNvSpPr>
          <p:nvPr/>
        </p:nvSpPr>
        <p:spPr bwMode="auto">
          <a:xfrm>
            <a:off x="1421290" y="5900880"/>
            <a:ext cx="3124200" cy="366713"/>
          </a:xfrm>
          <a:prstGeom prst="rect">
            <a:avLst/>
          </a:prstGeom>
          <a:noFill/>
          <a:ln w="9525">
            <a:noFill/>
            <a:miter lim="800000"/>
            <a:headEnd/>
            <a:tailEnd/>
          </a:ln>
        </p:spPr>
        <p:txBody>
          <a:bodyPr>
            <a:spAutoFit/>
          </a:bodyPr>
          <a:lstStyle/>
          <a:p>
            <a:pPr algn="ctr">
              <a:spcBef>
                <a:spcPct val="50000"/>
              </a:spcBef>
            </a:pPr>
            <a:r>
              <a:rPr lang="en-US" sz="1800" dirty="0">
                <a:solidFill>
                  <a:schemeClr val="tx2"/>
                </a:solidFill>
                <a:latin typeface="Verdana" pitchFamily="34" charset="0"/>
              </a:rPr>
              <a:t>STOCK BIOMASS</a:t>
            </a:r>
          </a:p>
        </p:txBody>
      </p:sp>
      <p:sp>
        <p:nvSpPr>
          <p:cNvPr id="10" name="Text Box 1035"/>
          <p:cNvSpPr txBox="1">
            <a:spLocks noChangeArrowheads="1"/>
          </p:cNvSpPr>
          <p:nvPr/>
        </p:nvSpPr>
        <p:spPr bwMode="auto">
          <a:xfrm rot="10800000">
            <a:off x="65268" y="2209800"/>
            <a:ext cx="553998" cy="1293813"/>
          </a:xfrm>
          <a:prstGeom prst="rect">
            <a:avLst/>
          </a:prstGeom>
          <a:noFill/>
          <a:ln w="9525">
            <a:noFill/>
            <a:miter lim="800000"/>
            <a:headEnd/>
            <a:tailEnd/>
          </a:ln>
        </p:spPr>
        <p:txBody>
          <a:bodyPr vert="eaVert">
            <a:spAutoFit/>
          </a:bodyPr>
          <a:lstStyle/>
          <a:p>
            <a:pPr>
              <a:spcBef>
                <a:spcPct val="50000"/>
              </a:spcBef>
            </a:pPr>
            <a:r>
              <a:rPr lang="en-US" sz="2400" dirty="0">
                <a:solidFill>
                  <a:schemeClr val="tx2"/>
                </a:solidFill>
                <a:latin typeface="Verdana" pitchFamily="34" charset="0"/>
              </a:rPr>
              <a:t>CATCH</a:t>
            </a:r>
          </a:p>
        </p:txBody>
      </p:sp>
      <p:sp>
        <p:nvSpPr>
          <p:cNvPr id="11" name="Text Box 1036"/>
          <p:cNvSpPr txBox="1">
            <a:spLocks noChangeArrowheads="1"/>
          </p:cNvSpPr>
          <p:nvPr/>
        </p:nvSpPr>
        <p:spPr bwMode="auto">
          <a:xfrm>
            <a:off x="1015621" y="5810393"/>
            <a:ext cx="457200" cy="457200"/>
          </a:xfrm>
          <a:prstGeom prst="rect">
            <a:avLst/>
          </a:prstGeom>
          <a:noFill/>
          <a:ln w="9525">
            <a:noFill/>
            <a:miter lim="800000"/>
            <a:headEnd/>
            <a:tailEnd/>
          </a:ln>
        </p:spPr>
        <p:txBody>
          <a:bodyPr>
            <a:spAutoFit/>
          </a:bodyPr>
          <a:lstStyle/>
          <a:p>
            <a:pPr>
              <a:spcBef>
                <a:spcPct val="50000"/>
              </a:spcBef>
            </a:pPr>
            <a:r>
              <a:rPr lang="en-US" sz="2400" b="0" dirty="0">
                <a:latin typeface="Verdana" pitchFamily="34" charset="0"/>
              </a:rPr>
              <a:t>0</a:t>
            </a:r>
          </a:p>
        </p:txBody>
      </p:sp>
      <p:sp>
        <p:nvSpPr>
          <p:cNvPr id="12" name="Text Box 1037"/>
          <p:cNvSpPr txBox="1">
            <a:spLocks noChangeArrowheads="1"/>
          </p:cNvSpPr>
          <p:nvPr/>
        </p:nvSpPr>
        <p:spPr bwMode="auto">
          <a:xfrm>
            <a:off x="5121322" y="5838576"/>
            <a:ext cx="457200" cy="457200"/>
          </a:xfrm>
          <a:prstGeom prst="rect">
            <a:avLst/>
          </a:prstGeom>
          <a:noFill/>
          <a:ln w="9525">
            <a:noFill/>
            <a:miter lim="800000"/>
            <a:headEnd/>
            <a:tailEnd/>
          </a:ln>
        </p:spPr>
        <p:txBody>
          <a:bodyPr>
            <a:spAutoFit/>
          </a:bodyPr>
          <a:lstStyle/>
          <a:p>
            <a:pPr>
              <a:spcBef>
                <a:spcPct val="50000"/>
              </a:spcBef>
            </a:pPr>
            <a:r>
              <a:rPr lang="en-US" sz="2400" b="0" dirty="0">
                <a:solidFill>
                  <a:srgbClr val="F60617"/>
                </a:solidFill>
                <a:latin typeface="Verdana" pitchFamily="34" charset="0"/>
              </a:rPr>
              <a:t>K</a:t>
            </a:r>
          </a:p>
        </p:txBody>
      </p:sp>
      <p:sp>
        <p:nvSpPr>
          <p:cNvPr id="13" name="Rectangle 1040"/>
          <p:cNvSpPr>
            <a:spLocks noChangeArrowheads="1"/>
          </p:cNvSpPr>
          <p:nvPr/>
        </p:nvSpPr>
        <p:spPr bwMode="auto">
          <a:xfrm>
            <a:off x="4419600" y="1371600"/>
            <a:ext cx="4648200" cy="4114800"/>
          </a:xfrm>
          <a:prstGeom prst="rect">
            <a:avLst/>
          </a:prstGeom>
          <a:noFill/>
          <a:ln w="9525">
            <a:noFill/>
            <a:miter lim="800000"/>
            <a:headEnd/>
            <a:tailEnd/>
          </a:ln>
        </p:spPr>
        <p:txBody>
          <a:bodyPr>
            <a:normAutofit/>
          </a:bodyPr>
          <a:lstStyle/>
          <a:p>
            <a:pPr marL="0" lvl="1">
              <a:lnSpc>
                <a:spcPct val="90000"/>
              </a:lnSpc>
            </a:pPr>
            <a:r>
              <a:rPr lang="en-US" sz="2000" b="1" dirty="0" smtClean="0">
                <a:solidFill>
                  <a:schemeClr val="tx2"/>
                </a:solidFill>
                <a:latin typeface="+mn-lt"/>
              </a:rPr>
              <a:t>Calculating </a:t>
            </a:r>
            <a:r>
              <a:rPr lang="en-US" sz="2000" b="1" dirty="0">
                <a:solidFill>
                  <a:schemeClr val="tx2"/>
                </a:solidFill>
                <a:latin typeface="+mn-lt"/>
              </a:rPr>
              <a:t>the shape and level of the production curve is </a:t>
            </a:r>
            <a:r>
              <a:rPr lang="en-US" sz="2000" b="1" dirty="0" smtClean="0">
                <a:solidFill>
                  <a:schemeClr val="tx2"/>
                </a:solidFill>
                <a:latin typeface="+mn-lt"/>
              </a:rPr>
              <a:t>difficult:</a:t>
            </a:r>
          </a:p>
          <a:p>
            <a:pPr marL="0" lvl="1">
              <a:lnSpc>
                <a:spcPct val="90000"/>
              </a:lnSpc>
            </a:pPr>
            <a:endParaRPr lang="en-US" sz="1100" b="1" dirty="0">
              <a:solidFill>
                <a:schemeClr val="tx2"/>
              </a:solidFill>
              <a:latin typeface="+mn-lt"/>
            </a:endParaRPr>
          </a:p>
          <a:p>
            <a:pPr marL="225425" lvl="1" indent="-225425">
              <a:lnSpc>
                <a:spcPct val="90000"/>
              </a:lnSpc>
              <a:buFont typeface="Arial" pitchFamily="34" charset="0"/>
              <a:buChar char="•"/>
            </a:pPr>
            <a:r>
              <a:rPr lang="en-US" sz="2000" b="1" dirty="0" smtClean="0">
                <a:solidFill>
                  <a:schemeClr val="tx2"/>
                </a:solidFill>
                <a:latin typeface="+mn-lt"/>
              </a:rPr>
              <a:t>Real populations show much natural fluctuation</a:t>
            </a:r>
          </a:p>
          <a:p>
            <a:pPr marL="457200" lvl="2">
              <a:lnSpc>
                <a:spcPct val="90000"/>
              </a:lnSpc>
            </a:pPr>
            <a:endParaRPr lang="en-US" sz="1100" b="1" dirty="0" smtClean="0">
              <a:solidFill>
                <a:schemeClr val="tx2"/>
              </a:solidFill>
              <a:latin typeface="+mn-lt"/>
            </a:endParaRPr>
          </a:p>
          <a:p>
            <a:pPr marL="225425" lvl="1" indent="-225425">
              <a:lnSpc>
                <a:spcPct val="90000"/>
              </a:lnSpc>
              <a:buFont typeface="Arial" pitchFamily="34" charset="0"/>
              <a:buChar char="•"/>
            </a:pPr>
            <a:r>
              <a:rPr lang="en-US" sz="2000" b="1" dirty="0" smtClean="0">
                <a:solidFill>
                  <a:schemeClr val="tx2"/>
                </a:solidFill>
                <a:latin typeface="+mn-lt"/>
              </a:rPr>
              <a:t>Real data have sampling error</a:t>
            </a:r>
          </a:p>
          <a:p>
            <a:pPr marL="457200" lvl="2">
              <a:lnSpc>
                <a:spcPct val="90000"/>
              </a:lnSpc>
            </a:pPr>
            <a:endParaRPr lang="en-US" sz="1100" b="1" dirty="0" smtClean="0">
              <a:solidFill>
                <a:schemeClr val="tx2"/>
              </a:solidFill>
              <a:latin typeface="+mn-lt"/>
            </a:endParaRPr>
          </a:p>
          <a:p>
            <a:pPr marL="225425" lvl="1" indent="-225425">
              <a:lnSpc>
                <a:spcPct val="90000"/>
              </a:lnSpc>
              <a:buFont typeface="Arial" pitchFamily="34" charset="0"/>
              <a:buChar char="•"/>
            </a:pPr>
            <a:r>
              <a:rPr lang="en-US" sz="2000" b="1" dirty="0" smtClean="0">
                <a:solidFill>
                  <a:schemeClr val="tx2"/>
                </a:solidFill>
                <a:latin typeface="+mn-lt"/>
              </a:rPr>
              <a:t>Lack of contrast: stock may not have been observed over full range of biomass levels</a:t>
            </a:r>
          </a:p>
          <a:p>
            <a:pPr marL="457200" lvl="2">
              <a:lnSpc>
                <a:spcPct val="90000"/>
              </a:lnSpc>
            </a:pPr>
            <a:endParaRPr lang="en-US" sz="1100" b="1" dirty="0" smtClean="0">
              <a:solidFill>
                <a:schemeClr val="tx2"/>
              </a:solidFill>
              <a:latin typeface="+mn-lt"/>
            </a:endParaRPr>
          </a:p>
          <a:p>
            <a:pPr marL="225425" lvl="1" indent="-225425">
              <a:lnSpc>
                <a:spcPct val="90000"/>
              </a:lnSpc>
              <a:buFont typeface="Arial" pitchFamily="34" charset="0"/>
              <a:buChar char="•"/>
            </a:pPr>
            <a:r>
              <a:rPr lang="en-US" sz="2000" b="1" dirty="0" smtClean="0">
                <a:solidFill>
                  <a:schemeClr val="tx2"/>
                </a:solidFill>
                <a:latin typeface="+mn-lt"/>
              </a:rPr>
              <a:t>The “biomass” is not actually biomass: index treated as proportional to biomass</a:t>
            </a:r>
          </a:p>
          <a:p>
            <a:pPr marL="457200" lvl="2">
              <a:lnSpc>
                <a:spcPct val="90000"/>
              </a:lnSpc>
            </a:pPr>
            <a:endParaRPr lang="en-US" sz="1100" b="1" dirty="0" smtClean="0">
              <a:solidFill>
                <a:schemeClr val="tx2"/>
              </a:solidFill>
              <a:latin typeface="+mn-lt"/>
            </a:endParaRPr>
          </a:p>
          <a:p>
            <a:pPr marL="225425" lvl="1" indent="-225425">
              <a:lnSpc>
                <a:spcPct val="90000"/>
              </a:lnSpc>
              <a:buFont typeface="Arial" pitchFamily="34" charset="0"/>
              <a:buChar char="•"/>
            </a:pPr>
            <a:r>
              <a:rPr lang="en-US" sz="2000" b="1" dirty="0" smtClean="0">
                <a:solidFill>
                  <a:schemeClr val="tx2"/>
                </a:solidFill>
                <a:latin typeface="+mn-lt"/>
              </a:rPr>
              <a:t>Adding age data will help pin down the scaling</a:t>
            </a:r>
          </a:p>
        </p:txBody>
      </p:sp>
    </p:spTree>
    <p:extLst>
      <p:ext uri="{BB962C8B-B14F-4D97-AF65-F5344CB8AC3E}">
        <p14:creationId xmlns:p14="http://schemas.microsoft.com/office/powerpoint/2010/main" val="4260491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3854" y="3105346"/>
            <a:ext cx="5105400" cy="320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2"/>
          <p:cNvSpPr>
            <a:spLocks noGrp="1" noChangeArrowheads="1"/>
          </p:cNvSpPr>
          <p:nvPr>
            <p:ph type="title"/>
          </p:nvPr>
        </p:nvSpPr>
        <p:spPr>
          <a:xfrm>
            <a:off x="0" y="549729"/>
            <a:ext cx="9144000" cy="605051"/>
          </a:xfrm>
        </p:spPr>
        <p:txBody>
          <a:bodyPr>
            <a:normAutofit/>
          </a:bodyPr>
          <a:lstStyle/>
          <a:p>
            <a:pPr algn="ctr" eaLnBrk="1" hangingPunct="1"/>
            <a:r>
              <a:rPr lang="en-US" sz="3200" dirty="0" smtClean="0"/>
              <a:t>Direct Fishing Effects on Numbers at Age</a:t>
            </a:r>
            <a:endParaRPr lang="en-US" sz="3200" b="0" dirty="0" smtClean="0"/>
          </a:p>
        </p:txBody>
      </p:sp>
      <p:sp>
        <p:nvSpPr>
          <p:cNvPr id="16" name="Text Box 4"/>
          <p:cNvSpPr txBox="1">
            <a:spLocks noChangeArrowheads="1"/>
          </p:cNvSpPr>
          <p:nvPr/>
        </p:nvSpPr>
        <p:spPr bwMode="auto">
          <a:xfrm>
            <a:off x="533400" y="1143000"/>
            <a:ext cx="8401297" cy="1938992"/>
          </a:xfrm>
          <a:prstGeom prst="rect">
            <a:avLst/>
          </a:prstGeom>
          <a:noFill/>
          <a:ln w="9525">
            <a:noFill/>
            <a:miter lim="800000"/>
            <a:headEnd/>
            <a:tailEnd/>
          </a:ln>
        </p:spPr>
        <p:txBody>
          <a:bodyPr wrap="square">
            <a:spAutoFit/>
          </a:bodyPr>
          <a:lstStyle/>
          <a:p>
            <a:pPr marL="287338" indent="-287338">
              <a:spcBef>
                <a:spcPts val="0"/>
              </a:spcBef>
              <a:buFontTx/>
              <a:buChar char="•"/>
            </a:pPr>
            <a:r>
              <a:rPr lang="en-US" sz="2000" b="1" dirty="0" smtClean="0">
                <a:solidFill>
                  <a:schemeClr val="tx2"/>
                </a:solidFill>
                <a:latin typeface="+mn-lt"/>
              </a:rPr>
              <a:t>As fish age, they tend to die off at a consistent, natural mortality rate</a:t>
            </a:r>
          </a:p>
          <a:p>
            <a:pPr marL="287338" indent="-287338">
              <a:spcBef>
                <a:spcPts val="0"/>
              </a:spcBef>
              <a:buFontTx/>
              <a:buChar char="•"/>
            </a:pPr>
            <a:r>
              <a:rPr lang="en-US" sz="2000" b="1" dirty="0" smtClean="0">
                <a:solidFill>
                  <a:schemeClr val="tx2"/>
                </a:solidFill>
                <a:latin typeface="+mn-lt"/>
              </a:rPr>
              <a:t>With fishing, the total mortality rate increases so:</a:t>
            </a:r>
          </a:p>
          <a:p>
            <a:pPr marL="744538" lvl="1" indent="-287338">
              <a:spcBef>
                <a:spcPts val="0"/>
              </a:spcBef>
              <a:buFontTx/>
              <a:buChar char="•"/>
            </a:pPr>
            <a:r>
              <a:rPr lang="en-US" sz="2000" b="1" dirty="0" smtClean="0">
                <a:solidFill>
                  <a:schemeClr val="tx2"/>
                </a:solidFill>
                <a:latin typeface="+mn-lt"/>
              </a:rPr>
              <a:t>Fewer </a:t>
            </a:r>
            <a:r>
              <a:rPr lang="en-US" sz="2000" b="1" dirty="0">
                <a:solidFill>
                  <a:schemeClr val="tx2"/>
                </a:solidFill>
                <a:latin typeface="+mn-lt"/>
              </a:rPr>
              <a:t>old/large </a:t>
            </a:r>
            <a:r>
              <a:rPr lang="en-US" sz="2000" b="1" dirty="0" smtClean="0">
                <a:solidFill>
                  <a:schemeClr val="tx2"/>
                </a:solidFill>
                <a:latin typeface="+mn-lt"/>
              </a:rPr>
              <a:t>fish</a:t>
            </a:r>
            <a:endParaRPr lang="en-US" sz="2000" b="1" dirty="0">
              <a:solidFill>
                <a:schemeClr val="tx2"/>
              </a:solidFill>
              <a:latin typeface="+mn-lt"/>
            </a:endParaRPr>
          </a:p>
          <a:p>
            <a:pPr marL="744538" lvl="1" indent="-287338">
              <a:spcBef>
                <a:spcPts val="0"/>
              </a:spcBef>
              <a:buFontTx/>
              <a:buChar char="•"/>
            </a:pPr>
            <a:r>
              <a:rPr lang="en-US" sz="2000" b="1" dirty="0" smtClean="0">
                <a:solidFill>
                  <a:schemeClr val="tx2"/>
                </a:solidFill>
                <a:latin typeface="+mn-lt"/>
              </a:rPr>
              <a:t>Smaller </a:t>
            </a:r>
            <a:r>
              <a:rPr lang="en-US" sz="2000" b="1" dirty="0">
                <a:solidFill>
                  <a:schemeClr val="tx2"/>
                </a:solidFill>
                <a:latin typeface="+mn-lt"/>
              </a:rPr>
              <a:t>mean body size</a:t>
            </a:r>
          </a:p>
          <a:p>
            <a:pPr marL="744538" lvl="1" indent="-287338">
              <a:spcBef>
                <a:spcPts val="0"/>
              </a:spcBef>
              <a:buFontTx/>
              <a:buChar char="•"/>
            </a:pPr>
            <a:r>
              <a:rPr lang="en-US" sz="2000" b="1" dirty="0">
                <a:solidFill>
                  <a:schemeClr val="tx2"/>
                </a:solidFill>
                <a:latin typeface="+mn-lt"/>
              </a:rPr>
              <a:t>Shorter generation </a:t>
            </a:r>
            <a:r>
              <a:rPr lang="en-US" sz="2000" b="1" dirty="0" smtClean="0">
                <a:solidFill>
                  <a:schemeClr val="tx2"/>
                </a:solidFill>
                <a:latin typeface="+mn-lt"/>
              </a:rPr>
              <a:t>time</a:t>
            </a:r>
          </a:p>
          <a:p>
            <a:pPr marL="287338" indent="-287338">
              <a:spcBef>
                <a:spcPts val="0"/>
              </a:spcBef>
              <a:buFontTx/>
              <a:buChar char="•"/>
            </a:pPr>
            <a:r>
              <a:rPr lang="en-US" sz="2000" b="1" dirty="0" smtClean="0">
                <a:solidFill>
                  <a:schemeClr val="tx2"/>
                </a:solidFill>
                <a:latin typeface="+mn-lt"/>
              </a:rPr>
              <a:t>Adding age data provides more information about the effect of fishing</a:t>
            </a:r>
            <a:endParaRPr lang="en-US" sz="2000" b="1" dirty="0">
              <a:solidFill>
                <a:schemeClr val="tx2"/>
              </a:solidFill>
              <a:latin typeface="+mn-lt"/>
            </a:endParaRPr>
          </a:p>
        </p:txBody>
      </p:sp>
    </p:spTree>
    <p:extLst>
      <p:ext uri="{BB962C8B-B14F-4D97-AF65-F5344CB8AC3E}">
        <p14:creationId xmlns:p14="http://schemas.microsoft.com/office/powerpoint/2010/main" val="1271176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954" y="1219200"/>
            <a:ext cx="5298587" cy="441831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0" y="457200"/>
            <a:ext cx="9144000" cy="838200"/>
          </a:xfrm>
        </p:spPr>
        <p:txBody>
          <a:bodyPr>
            <a:normAutofit/>
          </a:bodyPr>
          <a:lstStyle/>
          <a:p>
            <a:pPr algn="ctr"/>
            <a:r>
              <a:rPr lang="en-US" sz="3200" b="1" dirty="0" smtClean="0"/>
              <a:t>Age-Structured Data Provide Details</a:t>
            </a:r>
            <a:endParaRPr lang="en-US" sz="3200" b="1" dirty="0"/>
          </a:p>
        </p:txBody>
      </p:sp>
      <p:sp>
        <p:nvSpPr>
          <p:cNvPr id="10" name="Content Placeholder 4"/>
          <p:cNvSpPr txBox="1">
            <a:spLocks/>
          </p:cNvSpPr>
          <p:nvPr/>
        </p:nvSpPr>
        <p:spPr bwMode="auto">
          <a:xfrm>
            <a:off x="152401" y="3768301"/>
            <a:ext cx="1676399" cy="840599"/>
          </a:xfrm>
          <a:prstGeom prst="rect">
            <a:avLst/>
          </a:prstGeom>
          <a:noFill/>
          <a:ln>
            <a:noFill/>
          </a:ln>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defRPr sz="2400">
                <a:solidFill>
                  <a:schemeClr val="tx1"/>
                </a:solidFill>
                <a:latin typeface="+mn-lt"/>
                <a:ea typeface="+mn-ea"/>
                <a:cs typeface="ヒラギノ角ゴ Pro W3"/>
              </a:defRPr>
            </a:lvl1pPr>
            <a:lvl2pPr marL="742950" indent="-285750" algn="l" rtl="0" eaLnBrk="0" fontAlgn="base" hangingPunct="0">
              <a:spcBef>
                <a:spcPct val="20000"/>
              </a:spcBef>
              <a:spcAft>
                <a:spcPct val="0"/>
              </a:spcAft>
              <a:buChar char="—"/>
              <a:defRPr sz="2200">
                <a:solidFill>
                  <a:schemeClr val="tx1"/>
                </a:solidFill>
                <a:latin typeface="+mn-lt"/>
                <a:ea typeface="+mn-ea"/>
                <a:cs typeface="ヒラギノ角ゴ Pro W3"/>
              </a:defRPr>
            </a:lvl2pPr>
            <a:lvl3pPr marL="1143000" indent="-228600" algn="l" rtl="0" eaLnBrk="0" fontAlgn="base" hangingPunct="0">
              <a:spcBef>
                <a:spcPct val="20000"/>
              </a:spcBef>
              <a:spcAft>
                <a:spcPct val="0"/>
              </a:spcAft>
              <a:buChar char="•"/>
              <a:defRPr sz="20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har char="–"/>
              <a:defRPr>
                <a:solidFill>
                  <a:schemeClr val="tx1"/>
                </a:solidFill>
                <a:latin typeface="+mn-lt"/>
                <a:ea typeface="+mn-ea"/>
                <a:cs typeface="ヒラギノ角ゴ Pro W3"/>
              </a:defRPr>
            </a:lvl4pPr>
            <a:lvl5pPr marL="2057400" indent="-228600" algn="l" rtl="0" eaLnBrk="0" fontAlgn="base" hangingPunct="0">
              <a:spcBef>
                <a:spcPct val="20000"/>
              </a:spcBef>
              <a:spcAft>
                <a:spcPct val="0"/>
              </a:spcAft>
              <a:buChar char="»"/>
              <a:defRPr>
                <a:solidFill>
                  <a:schemeClr val="tx1"/>
                </a:solidFill>
                <a:latin typeface="+mn-lt"/>
                <a:ea typeface="+mn-ea"/>
                <a:cs typeface="ヒラギノ角ゴ Pro W3"/>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r>
              <a:rPr lang="en-US" sz="1600" b="1" dirty="0" smtClean="0">
                <a:solidFill>
                  <a:schemeClr val="tx2"/>
                </a:solidFill>
              </a:rPr>
              <a:t>Gear regulations: reduced catch of young fish</a:t>
            </a:r>
          </a:p>
        </p:txBody>
      </p:sp>
      <p:sp>
        <p:nvSpPr>
          <p:cNvPr id="15" name="Content Placeholder 4"/>
          <p:cNvSpPr txBox="1">
            <a:spLocks/>
          </p:cNvSpPr>
          <p:nvPr/>
        </p:nvSpPr>
        <p:spPr bwMode="auto">
          <a:xfrm>
            <a:off x="838200" y="5715247"/>
            <a:ext cx="7239000" cy="6855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defRPr sz="2400">
                <a:solidFill>
                  <a:schemeClr val="tx1"/>
                </a:solidFill>
                <a:latin typeface="+mn-lt"/>
                <a:ea typeface="+mn-ea"/>
                <a:cs typeface="ヒラギノ角ゴ Pro W3"/>
              </a:defRPr>
            </a:lvl1pPr>
            <a:lvl2pPr marL="742950" indent="-285750" algn="l" rtl="0" eaLnBrk="0" fontAlgn="base" hangingPunct="0">
              <a:spcBef>
                <a:spcPct val="20000"/>
              </a:spcBef>
              <a:spcAft>
                <a:spcPct val="0"/>
              </a:spcAft>
              <a:buChar char="—"/>
              <a:defRPr sz="2200">
                <a:solidFill>
                  <a:schemeClr val="tx1"/>
                </a:solidFill>
                <a:latin typeface="+mn-lt"/>
                <a:ea typeface="+mn-ea"/>
                <a:cs typeface="ヒラギノ角ゴ Pro W3"/>
              </a:defRPr>
            </a:lvl2pPr>
            <a:lvl3pPr marL="1143000" indent="-228600" algn="l" rtl="0" eaLnBrk="0" fontAlgn="base" hangingPunct="0">
              <a:spcBef>
                <a:spcPct val="20000"/>
              </a:spcBef>
              <a:spcAft>
                <a:spcPct val="0"/>
              </a:spcAft>
              <a:buChar char="•"/>
              <a:defRPr sz="20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har char="–"/>
              <a:defRPr>
                <a:solidFill>
                  <a:schemeClr val="tx1"/>
                </a:solidFill>
                <a:latin typeface="+mn-lt"/>
                <a:ea typeface="+mn-ea"/>
                <a:cs typeface="ヒラギノ角ゴ Pro W3"/>
              </a:defRPr>
            </a:lvl4pPr>
            <a:lvl5pPr marL="2057400" indent="-228600" algn="l" rtl="0" eaLnBrk="0" fontAlgn="base" hangingPunct="0">
              <a:spcBef>
                <a:spcPct val="20000"/>
              </a:spcBef>
              <a:spcAft>
                <a:spcPct val="0"/>
              </a:spcAft>
              <a:buChar char="»"/>
              <a:defRPr>
                <a:solidFill>
                  <a:schemeClr val="tx1"/>
                </a:solidFill>
                <a:latin typeface="+mn-lt"/>
                <a:ea typeface="+mn-ea"/>
                <a:cs typeface="ヒラギノ角ゴ Pro W3"/>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285750" indent="-285750">
              <a:spcBef>
                <a:spcPts val="0"/>
              </a:spcBef>
              <a:buFont typeface="Arial" panose="020B0604020202020204" pitchFamily="34" charset="0"/>
              <a:buChar char="•"/>
            </a:pPr>
            <a:r>
              <a:rPr lang="en-US" sz="1600" b="1" dirty="0" smtClean="0">
                <a:solidFill>
                  <a:schemeClr val="tx2"/>
                </a:solidFill>
              </a:rPr>
              <a:t>Bubble size is amount of catch at age (column), year (row)</a:t>
            </a:r>
          </a:p>
          <a:p>
            <a:pPr marL="285750" indent="-285750">
              <a:spcBef>
                <a:spcPts val="0"/>
              </a:spcBef>
              <a:buFont typeface="Arial" panose="020B0604020202020204" pitchFamily="34" charset="0"/>
              <a:buChar char="•"/>
            </a:pPr>
            <a:r>
              <a:rPr lang="en-US" sz="1600" b="1" dirty="0" smtClean="0">
                <a:solidFill>
                  <a:schemeClr val="tx2"/>
                </a:solidFill>
              </a:rPr>
              <a:t>Catch of youngest fish is lower because they are too small to be selected by fishery</a:t>
            </a:r>
          </a:p>
        </p:txBody>
      </p:sp>
      <p:sp>
        <p:nvSpPr>
          <p:cNvPr id="19" name="Right Brace 18"/>
          <p:cNvSpPr/>
          <p:nvPr/>
        </p:nvSpPr>
        <p:spPr bwMode="auto">
          <a:xfrm>
            <a:off x="6142348" y="1915387"/>
            <a:ext cx="249772" cy="1359727"/>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rgbClr val="FF0000"/>
              </a:solidFill>
              <a:effectLst/>
              <a:latin typeface="Arial" charset="0"/>
              <a:ea typeface="ヒラギノ角ゴ Pro W3" pitchFamily="1" charset="-128"/>
            </a:endParaRPr>
          </a:p>
        </p:txBody>
      </p:sp>
      <p:sp>
        <p:nvSpPr>
          <p:cNvPr id="21" name="Content Placeholder 4"/>
          <p:cNvSpPr txBox="1">
            <a:spLocks/>
          </p:cNvSpPr>
          <p:nvPr/>
        </p:nvSpPr>
        <p:spPr bwMode="auto">
          <a:xfrm>
            <a:off x="7543800" y="2288225"/>
            <a:ext cx="1447800" cy="614050"/>
          </a:xfrm>
          <a:prstGeom prst="rect">
            <a:avLst/>
          </a:prstGeom>
          <a:solidFill>
            <a:schemeClr val="bg1"/>
          </a:solidFill>
          <a:ln>
            <a:noFill/>
          </a:ln>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defRPr sz="2400">
                <a:solidFill>
                  <a:schemeClr val="tx1"/>
                </a:solidFill>
                <a:latin typeface="+mn-lt"/>
                <a:ea typeface="+mn-ea"/>
                <a:cs typeface="ヒラギノ角ゴ Pro W3"/>
              </a:defRPr>
            </a:lvl1pPr>
            <a:lvl2pPr marL="742950" indent="-285750" algn="l" rtl="0" eaLnBrk="0" fontAlgn="base" hangingPunct="0">
              <a:spcBef>
                <a:spcPct val="20000"/>
              </a:spcBef>
              <a:spcAft>
                <a:spcPct val="0"/>
              </a:spcAft>
              <a:buChar char="—"/>
              <a:defRPr sz="2200">
                <a:solidFill>
                  <a:schemeClr val="tx1"/>
                </a:solidFill>
                <a:latin typeface="+mn-lt"/>
                <a:ea typeface="+mn-ea"/>
                <a:cs typeface="ヒラギノ角ゴ Pro W3"/>
              </a:defRPr>
            </a:lvl2pPr>
            <a:lvl3pPr marL="1143000" indent="-228600" algn="l" rtl="0" eaLnBrk="0" fontAlgn="base" hangingPunct="0">
              <a:spcBef>
                <a:spcPct val="20000"/>
              </a:spcBef>
              <a:spcAft>
                <a:spcPct val="0"/>
              </a:spcAft>
              <a:buChar char="•"/>
              <a:defRPr sz="2000">
                <a:solidFill>
                  <a:schemeClr val="tx1"/>
                </a:solidFill>
                <a:latin typeface="+mn-lt"/>
                <a:ea typeface="+mn-ea"/>
                <a:cs typeface="ヒラギノ角ゴ Pro W3"/>
              </a:defRPr>
            </a:lvl3pPr>
            <a:lvl4pPr marL="1600200" indent="-228600" algn="l" rtl="0" eaLnBrk="0" fontAlgn="base" hangingPunct="0">
              <a:spcBef>
                <a:spcPct val="20000"/>
              </a:spcBef>
              <a:spcAft>
                <a:spcPct val="0"/>
              </a:spcAft>
              <a:buChar char="–"/>
              <a:defRPr>
                <a:solidFill>
                  <a:schemeClr val="tx1"/>
                </a:solidFill>
                <a:latin typeface="+mn-lt"/>
                <a:ea typeface="+mn-ea"/>
                <a:cs typeface="ヒラギノ角ゴ Pro W3"/>
              </a:defRPr>
            </a:lvl4pPr>
            <a:lvl5pPr marL="2057400" indent="-228600" algn="l" rtl="0" eaLnBrk="0" fontAlgn="base" hangingPunct="0">
              <a:spcBef>
                <a:spcPct val="20000"/>
              </a:spcBef>
              <a:spcAft>
                <a:spcPct val="0"/>
              </a:spcAft>
              <a:buChar char="»"/>
              <a:defRPr>
                <a:solidFill>
                  <a:schemeClr val="tx1"/>
                </a:solidFill>
                <a:latin typeface="+mn-lt"/>
                <a:ea typeface="+mn-ea"/>
                <a:cs typeface="ヒラギノ角ゴ Pro W3"/>
              </a:defRPr>
            </a:lvl5pPr>
            <a:lvl6pPr marL="2514600" indent="-228600" algn="l" rtl="0" eaLnBrk="1" fontAlgn="base" hangingPunct="1">
              <a:spcBef>
                <a:spcPct val="20000"/>
              </a:spcBef>
              <a:spcAft>
                <a:spcPct val="0"/>
              </a:spcAft>
              <a:buChar char="»"/>
              <a:defRPr>
                <a:solidFill>
                  <a:schemeClr val="tx1"/>
                </a:solidFill>
                <a:latin typeface="+mn-lt"/>
                <a:ea typeface="+mn-ea"/>
              </a:defRPr>
            </a:lvl6pPr>
            <a:lvl7pPr marL="2971800" indent="-228600" algn="l" rtl="0" eaLnBrk="1" fontAlgn="base" hangingPunct="1">
              <a:spcBef>
                <a:spcPct val="20000"/>
              </a:spcBef>
              <a:spcAft>
                <a:spcPct val="0"/>
              </a:spcAft>
              <a:buChar char="»"/>
              <a:defRPr>
                <a:solidFill>
                  <a:schemeClr val="tx1"/>
                </a:solidFill>
                <a:latin typeface="+mn-lt"/>
                <a:ea typeface="+mn-ea"/>
              </a:defRPr>
            </a:lvl7pPr>
            <a:lvl8pPr marL="3429000" indent="-228600" algn="l" rtl="0" eaLnBrk="1" fontAlgn="base" hangingPunct="1">
              <a:spcBef>
                <a:spcPct val="20000"/>
              </a:spcBef>
              <a:spcAft>
                <a:spcPct val="0"/>
              </a:spcAft>
              <a:buChar char="»"/>
              <a:defRPr>
                <a:solidFill>
                  <a:schemeClr val="tx1"/>
                </a:solidFill>
                <a:latin typeface="+mn-lt"/>
                <a:ea typeface="+mn-ea"/>
              </a:defRPr>
            </a:lvl8pPr>
            <a:lvl9pPr marL="3886200" indent="-228600" algn="l" rtl="0" eaLnBrk="1" fontAlgn="base" hangingPunct="1">
              <a:spcBef>
                <a:spcPct val="20000"/>
              </a:spcBef>
              <a:spcAft>
                <a:spcPct val="0"/>
              </a:spcAft>
              <a:buChar char="»"/>
              <a:defRPr>
                <a:solidFill>
                  <a:schemeClr val="tx1"/>
                </a:solidFill>
                <a:latin typeface="+mn-lt"/>
                <a:ea typeface="+mn-ea"/>
              </a:defRPr>
            </a:lvl9pPr>
          </a:lstStyle>
          <a:p>
            <a:pPr marL="0" indent="0"/>
            <a:r>
              <a:rPr lang="en-US" sz="1600" b="1" dirty="0" smtClean="0">
                <a:solidFill>
                  <a:schemeClr val="tx2"/>
                </a:solidFill>
              </a:rPr>
              <a:t>Higher F: faster die-off</a:t>
            </a:r>
          </a:p>
        </p:txBody>
      </p:sp>
      <p:cxnSp>
        <p:nvCxnSpPr>
          <p:cNvPr id="4" name="Straight Arrow Connector 3"/>
          <p:cNvCxnSpPr>
            <a:stCxn id="21" idx="1"/>
          </p:cNvCxnSpPr>
          <p:nvPr/>
        </p:nvCxnSpPr>
        <p:spPr>
          <a:xfrm flipH="1">
            <a:off x="6392120" y="2595250"/>
            <a:ext cx="11516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ight Brace 10"/>
          <p:cNvSpPr/>
          <p:nvPr/>
        </p:nvSpPr>
        <p:spPr bwMode="auto">
          <a:xfrm rot="10800000">
            <a:off x="2865747" y="3424203"/>
            <a:ext cx="249773" cy="1528796"/>
          </a:xfrm>
          <a:prstGeom prst="righ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smtClean="0">
              <a:ln>
                <a:noFill/>
              </a:ln>
              <a:solidFill>
                <a:srgbClr val="FF0000"/>
              </a:solidFill>
              <a:effectLst/>
              <a:latin typeface="Arial" charset="0"/>
              <a:ea typeface="ヒラギノ角ゴ Pro W3" pitchFamily="1" charset="-128"/>
            </a:endParaRPr>
          </a:p>
        </p:txBody>
      </p:sp>
      <p:cxnSp>
        <p:nvCxnSpPr>
          <p:cNvPr id="12" name="Straight Arrow Connector 11"/>
          <p:cNvCxnSpPr>
            <a:stCxn id="10" idx="3"/>
          </p:cNvCxnSpPr>
          <p:nvPr/>
        </p:nvCxnSpPr>
        <p:spPr>
          <a:xfrm>
            <a:off x="1828800" y="4188601"/>
            <a:ext cx="10369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0819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84275"/>
            <a:ext cx="32004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le 1"/>
          <p:cNvSpPr>
            <a:spLocks noGrp="1"/>
          </p:cNvSpPr>
          <p:nvPr>
            <p:ph type="title"/>
          </p:nvPr>
        </p:nvSpPr>
        <p:spPr>
          <a:xfrm>
            <a:off x="0" y="457200"/>
            <a:ext cx="9143998" cy="591312"/>
          </a:xfrm>
        </p:spPr>
        <p:txBody>
          <a:bodyPr>
            <a:normAutofit/>
          </a:bodyPr>
          <a:lstStyle/>
          <a:p>
            <a:pPr algn="ctr"/>
            <a:r>
              <a:rPr lang="en-US" sz="3200" b="1" dirty="0" smtClean="0">
                <a:solidFill>
                  <a:schemeClr val="accent1"/>
                </a:solidFill>
              </a:rPr>
              <a:t>Sablefish Assessment in Gulf of Alaska</a:t>
            </a:r>
            <a:endParaRPr lang="en-US" sz="3200" b="1" dirty="0">
              <a:solidFill>
                <a:schemeClr val="accent1"/>
              </a:solidFill>
            </a:endParaRPr>
          </a:p>
        </p:txBody>
      </p:sp>
      <p:pic>
        <p:nvPicPr>
          <p:cNvPr id="16" name="Picture 2"/>
          <p:cNvPicPr>
            <a:picLocks noChangeAspect="1" noChangeArrowheads="1"/>
          </p:cNvPicPr>
          <p:nvPr/>
        </p:nvPicPr>
        <p:blipFill>
          <a:blip r:embed="rId4" cstate="print"/>
          <a:srcRect/>
          <a:stretch>
            <a:fillRect/>
          </a:stretch>
        </p:blipFill>
        <p:spPr bwMode="auto">
          <a:xfrm>
            <a:off x="4696500" y="1066800"/>
            <a:ext cx="3685500" cy="2667000"/>
          </a:xfrm>
          <a:prstGeom prst="rect">
            <a:avLst/>
          </a:prstGeom>
          <a:noFill/>
          <a:ln w="9525">
            <a:noFill/>
            <a:miter lim="800000"/>
            <a:headEnd/>
            <a:tailEnd/>
          </a:ln>
          <a:effectLst/>
        </p:spPr>
      </p:pic>
      <p:pic>
        <p:nvPicPr>
          <p:cNvPr id="17" name="Picture 6"/>
          <p:cNvPicPr>
            <a:picLocks noChangeAspect="1" noChangeArrowheads="1"/>
          </p:cNvPicPr>
          <p:nvPr/>
        </p:nvPicPr>
        <p:blipFill>
          <a:blip r:embed="rId5" cstate="print"/>
          <a:srcRect/>
          <a:stretch>
            <a:fillRect/>
          </a:stretch>
        </p:blipFill>
        <p:spPr bwMode="auto">
          <a:xfrm>
            <a:off x="381000" y="3748252"/>
            <a:ext cx="3693540" cy="2500148"/>
          </a:xfrm>
          <a:prstGeom prst="rect">
            <a:avLst/>
          </a:prstGeom>
          <a:solidFill>
            <a:schemeClr val="bg1"/>
          </a:solidFill>
          <a:ln w="9525">
            <a:noFill/>
            <a:miter lim="800000"/>
            <a:headEnd/>
            <a:tailEnd/>
          </a:ln>
          <a:effectLst/>
        </p:spPr>
      </p:pic>
      <p:pic>
        <p:nvPicPr>
          <p:cNvPr id="18" name="Picture 2"/>
          <p:cNvPicPr>
            <a:picLocks noChangeAspect="1" noChangeArrowheads="1"/>
          </p:cNvPicPr>
          <p:nvPr/>
        </p:nvPicPr>
        <p:blipFill>
          <a:blip r:embed="rId6" cstate="print"/>
          <a:srcRect t="3351" b="49202"/>
          <a:stretch>
            <a:fillRect/>
          </a:stretch>
        </p:blipFill>
        <p:spPr bwMode="auto">
          <a:xfrm>
            <a:off x="4191000" y="3866487"/>
            <a:ext cx="4840859" cy="2229513"/>
          </a:xfrm>
          <a:prstGeom prst="rect">
            <a:avLst/>
          </a:prstGeom>
          <a:noFill/>
          <a:ln w="9525">
            <a:noFill/>
            <a:miter lim="800000"/>
            <a:headEnd/>
            <a:tailEnd/>
          </a:ln>
        </p:spPr>
      </p:pic>
      <p:sp>
        <p:nvSpPr>
          <p:cNvPr id="5" name="TextBox 4"/>
          <p:cNvSpPr txBox="1"/>
          <p:nvPr/>
        </p:nvSpPr>
        <p:spPr>
          <a:xfrm rot="16200000">
            <a:off x="3198744" y="4776399"/>
            <a:ext cx="1905001" cy="276999"/>
          </a:xfrm>
          <a:prstGeom prst="rect">
            <a:avLst/>
          </a:prstGeom>
          <a:noFill/>
        </p:spPr>
        <p:txBody>
          <a:bodyPr wrap="square" rtlCol="0">
            <a:spAutoFit/>
          </a:bodyPr>
          <a:lstStyle/>
          <a:p>
            <a:pPr algn="ctr"/>
            <a:r>
              <a:rPr lang="en-US" sz="1200" dirty="0" smtClean="0">
                <a:latin typeface="+mn-lt"/>
              </a:rPr>
              <a:t>Abundance</a:t>
            </a:r>
            <a:endParaRPr lang="en-US" sz="1200" dirty="0">
              <a:latin typeface="+mn-lt"/>
            </a:endParaRPr>
          </a:p>
        </p:txBody>
      </p:sp>
    </p:spTree>
    <p:extLst>
      <p:ext uri="{BB962C8B-B14F-4D97-AF65-F5344CB8AC3E}">
        <p14:creationId xmlns:p14="http://schemas.microsoft.com/office/powerpoint/2010/main" val="11662038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371600"/>
            <a:ext cx="6897687" cy="4831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 name="Rectangle 2"/>
          <p:cNvSpPr txBox="1">
            <a:spLocks noChangeArrowheads="1"/>
          </p:cNvSpPr>
          <p:nvPr/>
        </p:nvSpPr>
        <p:spPr>
          <a:xfrm>
            <a:off x="0" y="533400"/>
            <a:ext cx="9144000" cy="533400"/>
          </a:xfrm>
          <a:prstGeom prst="rect">
            <a:avLst/>
          </a:prstGeom>
        </p:spPr>
        <p:txBody>
          <a:bodyPr/>
          <a:lstStyle>
            <a:lvl1pPr algn="l" rtl="0" eaLnBrk="0" fontAlgn="base" hangingPunct="0">
              <a:spcBef>
                <a:spcPct val="0"/>
              </a:spcBef>
              <a:spcAft>
                <a:spcPct val="0"/>
              </a:spcAft>
              <a:defRPr sz="2400">
                <a:solidFill>
                  <a:schemeClr val="tx2"/>
                </a:solidFill>
                <a:latin typeface="+mj-lt"/>
                <a:ea typeface="+mj-ea"/>
                <a:cs typeface="ヒラギノ角ゴ Pro W3"/>
              </a:defRPr>
            </a:lvl1pPr>
            <a:lvl2pPr algn="l" rtl="0" eaLnBrk="0" fontAlgn="base" hangingPunct="0">
              <a:spcBef>
                <a:spcPct val="0"/>
              </a:spcBef>
              <a:spcAft>
                <a:spcPct val="0"/>
              </a:spcAft>
              <a:defRPr sz="2400">
                <a:solidFill>
                  <a:schemeClr val="tx2"/>
                </a:solidFill>
                <a:latin typeface="Arial Black" pitchFamily="34" charset="0"/>
                <a:ea typeface="ヒラギノ角ゴ Pro W3" pitchFamily="1" charset="-128"/>
                <a:cs typeface="ヒラギノ角ゴ Pro W3"/>
              </a:defRPr>
            </a:lvl2pPr>
            <a:lvl3pPr algn="l" rtl="0" eaLnBrk="0" fontAlgn="base" hangingPunct="0">
              <a:spcBef>
                <a:spcPct val="0"/>
              </a:spcBef>
              <a:spcAft>
                <a:spcPct val="0"/>
              </a:spcAft>
              <a:defRPr sz="2400">
                <a:solidFill>
                  <a:schemeClr val="tx2"/>
                </a:solidFill>
                <a:latin typeface="Arial Black" pitchFamily="34" charset="0"/>
                <a:ea typeface="ヒラギノ角ゴ Pro W3" pitchFamily="1" charset="-128"/>
                <a:cs typeface="ヒラギノ角ゴ Pro W3"/>
              </a:defRPr>
            </a:lvl3pPr>
            <a:lvl4pPr algn="l" rtl="0" eaLnBrk="0" fontAlgn="base" hangingPunct="0">
              <a:spcBef>
                <a:spcPct val="0"/>
              </a:spcBef>
              <a:spcAft>
                <a:spcPct val="0"/>
              </a:spcAft>
              <a:defRPr sz="2400">
                <a:solidFill>
                  <a:schemeClr val="tx2"/>
                </a:solidFill>
                <a:latin typeface="Arial Black" pitchFamily="34" charset="0"/>
                <a:ea typeface="ヒラギノ角ゴ Pro W3" pitchFamily="1" charset="-128"/>
                <a:cs typeface="ヒラギノ角ゴ Pro W3"/>
              </a:defRPr>
            </a:lvl4pPr>
            <a:lvl5pPr algn="l" rtl="0" eaLnBrk="0" fontAlgn="base" hangingPunct="0">
              <a:spcBef>
                <a:spcPct val="0"/>
              </a:spcBef>
              <a:spcAft>
                <a:spcPct val="0"/>
              </a:spcAft>
              <a:defRPr sz="2400">
                <a:solidFill>
                  <a:schemeClr val="tx2"/>
                </a:solidFill>
                <a:latin typeface="Arial Black" pitchFamily="34" charset="0"/>
                <a:ea typeface="ヒラギノ角ゴ Pro W3" pitchFamily="1" charset="-128"/>
                <a:cs typeface="ヒラギノ角ゴ Pro W3"/>
              </a:defRPr>
            </a:lvl5pPr>
            <a:lvl6pPr marL="457200" algn="l" rtl="0" eaLnBrk="1" fontAlgn="base" hangingPunct="1">
              <a:spcBef>
                <a:spcPct val="0"/>
              </a:spcBef>
              <a:spcAft>
                <a:spcPct val="0"/>
              </a:spcAft>
              <a:defRPr sz="2400">
                <a:solidFill>
                  <a:schemeClr val="tx2"/>
                </a:solidFill>
                <a:latin typeface="Arial Black" pitchFamily="34" charset="0"/>
                <a:ea typeface="ヒラギノ角ゴ Pro W3" pitchFamily="1" charset="-128"/>
              </a:defRPr>
            </a:lvl6pPr>
            <a:lvl7pPr marL="914400" algn="l" rtl="0" eaLnBrk="1" fontAlgn="base" hangingPunct="1">
              <a:spcBef>
                <a:spcPct val="0"/>
              </a:spcBef>
              <a:spcAft>
                <a:spcPct val="0"/>
              </a:spcAft>
              <a:defRPr sz="2400">
                <a:solidFill>
                  <a:schemeClr val="tx2"/>
                </a:solidFill>
                <a:latin typeface="Arial Black" pitchFamily="34" charset="0"/>
                <a:ea typeface="ヒラギノ角ゴ Pro W3" pitchFamily="1" charset="-128"/>
              </a:defRPr>
            </a:lvl7pPr>
            <a:lvl8pPr marL="1371600" algn="l" rtl="0" eaLnBrk="1" fontAlgn="base" hangingPunct="1">
              <a:spcBef>
                <a:spcPct val="0"/>
              </a:spcBef>
              <a:spcAft>
                <a:spcPct val="0"/>
              </a:spcAft>
              <a:defRPr sz="2400">
                <a:solidFill>
                  <a:schemeClr val="tx2"/>
                </a:solidFill>
                <a:latin typeface="Arial Black" pitchFamily="34" charset="0"/>
                <a:ea typeface="ヒラギノ角ゴ Pro W3" pitchFamily="1" charset="-128"/>
              </a:defRPr>
            </a:lvl8pPr>
            <a:lvl9pPr marL="1828800" algn="l" rtl="0" eaLnBrk="1" fontAlgn="base" hangingPunct="1">
              <a:spcBef>
                <a:spcPct val="0"/>
              </a:spcBef>
              <a:spcAft>
                <a:spcPct val="0"/>
              </a:spcAft>
              <a:defRPr sz="2400">
                <a:solidFill>
                  <a:schemeClr val="tx2"/>
                </a:solidFill>
                <a:latin typeface="Arial Black" pitchFamily="34" charset="0"/>
                <a:ea typeface="ヒラギノ角ゴ Pro W3" pitchFamily="1" charset="-128"/>
              </a:defRPr>
            </a:lvl9pPr>
          </a:lstStyle>
          <a:p>
            <a:pPr algn="ctr" eaLnBrk="1" hangingPunct="1"/>
            <a:r>
              <a:rPr lang="en-US" sz="3200" b="1" dirty="0" smtClean="0">
                <a:solidFill>
                  <a:schemeClr val="accent1"/>
                </a:solidFill>
              </a:rPr>
              <a:t>Assessment Outcomes:  Status Determinations</a:t>
            </a:r>
          </a:p>
        </p:txBody>
      </p:sp>
    </p:spTree>
    <p:extLst>
      <p:ext uri="{BB962C8B-B14F-4D97-AF65-F5344CB8AC3E}">
        <p14:creationId xmlns:p14="http://schemas.microsoft.com/office/powerpoint/2010/main" val="18883408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25</a:t>
            </a:fld>
            <a:endParaRPr lang="en-US" dirty="0"/>
          </a:p>
        </p:txBody>
      </p:sp>
      <p:sp>
        <p:nvSpPr>
          <p:cNvPr id="2" name="Title 1"/>
          <p:cNvSpPr>
            <a:spLocks noGrp="1"/>
          </p:cNvSpPr>
          <p:nvPr>
            <p:ph type="title"/>
          </p:nvPr>
        </p:nvSpPr>
        <p:spPr>
          <a:xfrm>
            <a:off x="173422" y="457200"/>
            <a:ext cx="2771612" cy="1639614"/>
          </a:xfrm>
        </p:spPr>
        <p:txBody>
          <a:bodyPr vert="horz" lIns="91440" tIns="45720" rIns="91440" bIns="45720" rtlCol="0" anchor="t" anchorCtr="0">
            <a:normAutofit fontScale="90000"/>
          </a:bodyPr>
          <a:lstStyle/>
          <a:p>
            <a:pPr algn="r"/>
            <a:r>
              <a:rPr lang="en-US" dirty="0">
                <a:solidFill>
                  <a:schemeClr val="tx2"/>
                </a:solidFill>
              </a:rPr>
              <a:t>Status of 130 Assessed Stocks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29268" y="460319"/>
            <a:ext cx="6091730" cy="5894761"/>
          </a:xfrm>
          <a:prstGeom prst="rect">
            <a:avLst/>
          </a:prstGeom>
          <a:solidFill>
            <a:schemeClr val="bg1"/>
          </a:solidFill>
          <a:ln>
            <a:noFill/>
          </a:ln>
          <a:effectLst/>
          <a:extLst/>
        </p:spPr>
      </p:pic>
      <p:sp>
        <p:nvSpPr>
          <p:cNvPr id="3" name="Oval 2"/>
          <p:cNvSpPr/>
          <p:nvPr/>
        </p:nvSpPr>
        <p:spPr>
          <a:xfrm rot="2932010">
            <a:off x="4764897" y="2746247"/>
            <a:ext cx="870224" cy="42566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MSY</a:t>
            </a:r>
            <a:endParaRPr lang="en-US" b="1" dirty="0">
              <a:solidFill>
                <a:schemeClr val="tx1"/>
              </a:solidFill>
            </a:endParaRPr>
          </a:p>
        </p:txBody>
      </p:sp>
      <p:sp>
        <p:nvSpPr>
          <p:cNvPr id="6" name="Rectangle 5"/>
          <p:cNvSpPr/>
          <p:nvPr/>
        </p:nvSpPr>
        <p:spPr>
          <a:xfrm>
            <a:off x="4038600" y="838200"/>
            <a:ext cx="1161409" cy="4267200"/>
          </a:xfrm>
          <a:prstGeom prst="rect">
            <a:avLst/>
          </a:prstGeom>
          <a:gradFill flip="none" rotWithShape="1">
            <a:gsLst>
              <a:gs pos="2000">
                <a:srgbClr val="FFF200">
                  <a:alpha val="0"/>
                </a:srgbClr>
              </a:gs>
              <a:gs pos="37000">
                <a:srgbClr val="FF7A00">
                  <a:lumMod val="79000"/>
                  <a:lumOff val="21000"/>
                  <a:alpha val="52000"/>
                </a:srgbClr>
              </a:gs>
              <a:gs pos="64000">
                <a:srgbClr val="FF0300">
                  <a:alpha val="70000"/>
                </a:srgbClr>
              </a:gs>
              <a:gs pos="94000">
                <a:srgbClr val="4D0808">
                  <a:alpha val="66000"/>
                </a:srgbClr>
              </a:gs>
            </a:gsLst>
            <a:lin ang="1350000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21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0" y="457200"/>
            <a:ext cx="9144000" cy="609600"/>
          </a:xfrm>
        </p:spPr>
        <p:txBody>
          <a:bodyPr>
            <a:normAutofit/>
          </a:bodyPr>
          <a:lstStyle/>
          <a:p>
            <a:pPr algn="ctr" eaLnBrk="1" hangingPunct="1"/>
            <a:r>
              <a:rPr lang="en-US" sz="3200" b="1" dirty="0" smtClean="0">
                <a:solidFill>
                  <a:schemeClr val="accent1"/>
                </a:solidFill>
              </a:rPr>
              <a:t>Pro-Active, Short-Term Advice</a:t>
            </a:r>
          </a:p>
        </p:txBody>
      </p:sp>
      <p:sp>
        <p:nvSpPr>
          <p:cNvPr id="8" name="Text Box 9"/>
          <p:cNvSpPr txBox="1">
            <a:spLocks noChangeArrowheads="1"/>
          </p:cNvSpPr>
          <p:nvPr/>
        </p:nvSpPr>
        <p:spPr bwMode="auto">
          <a:xfrm>
            <a:off x="762000" y="1387257"/>
            <a:ext cx="7848600" cy="3108543"/>
          </a:xfrm>
          <a:prstGeom prst="rect">
            <a:avLst/>
          </a:prstGeom>
          <a:noFill/>
          <a:ln w="9525">
            <a:solidFill>
              <a:schemeClr val="bg1"/>
            </a:solidFill>
            <a:miter lim="800000"/>
            <a:headEnd/>
            <a:tailEnd/>
          </a:ln>
        </p:spPr>
        <p:txBody>
          <a:bodyPr wrap="square">
            <a:spAutoFit/>
          </a:bodyPr>
          <a:lstStyle/>
          <a:p>
            <a:pPr marL="457200" indent="-457200">
              <a:spcBef>
                <a:spcPct val="50000"/>
              </a:spcBef>
              <a:buFont typeface="Arial" panose="020B0604020202020204" pitchFamily="34" charset="0"/>
              <a:buChar char="•"/>
            </a:pPr>
            <a:r>
              <a:rPr lang="en-US" sz="2800" b="1" dirty="0">
                <a:solidFill>
                  <a:schemeClr val="tx2"/>
                </a:solidFill>
                <a:latin typeface="+mn-lt"/>
              </a:rPr>
              <a:t>What level of catch next year would correspond to the </a:t>
            </a:r>
            <a:r>
              <a:rPr lang="en-US" sz="2800" b="1" dirty="0" smtClean="0">
                <a:solidFill>
                  <a:schemeClr val="tx2"/>
                </a:solidFill>
                <a:latin typeface="+mn-lt"/>
              </a:rPr>
              <a:t>target harvest policy?</a:t>
            </a:r>
            <a:endParaRPr lang="en-US" sz="2800" b="1" dirty="0">
              <a:solidFill>
                <a:schemeClr val="tx2"/>
              </a:solidFill>
              <a:latin typeface="+mn-lt"/>
            </a:endParaRPr>
          </a:p>
          <a:p>
            <a:pPr marL="457200" indent="-457200">
              <a:spcBef>
                <a:spcPct val="50000"/>
              </a:spcBef>
              <a:buFont typeface="Arial" panose="020B0604020202020204" pitchFamily="34" charset="0"/>
              <a:buChar char="•"/>
            </a:pPr>
            <a:r>
              <a:rPr lang="en-US" sz="2800" b="1" dirty="0">
                <a:solidFill>
                  <a:schemeClr val="tx2"/>
                </a:solidFill>
                <a:latin typeface="+mn-lt"/>
              </a:rPr>
              <a:t>What level of catch next year has no more than a </a:t>
            </a:r>
            <a:r>
              <a:rPr lang="en-US" sz="2800" b="1" dirty="0" smtClean="0">
                <a:solidFill>
                  <a:srgbClr val="FF0000"/>
                </a:solidFill>
                <a:latin typeface="+mn-lt"/>
              </a:rPr>
              <a:t>specified</a:t>
            </a:r>
            <a:r>
              <a:rPr lang="en-US" sz="2800" b="1" dirty="0" smtClean="0">
                <a:solidFill>
                  <a:schemeClr val="tx2"/>
                </a:solidFill>
                <a:latin typeface="+mn-lt"/>
              </a:rPr>
              <a:t> </a:t>
            </a:r>
            <a:r>
              <a:rPr lang="en-US" sz="2800" b="1" dirty="0">
                <a:solidFill>
                  <a:schemeClr val="tx2"/>
                </a:solidFill>
                <a:latin typeface="+mn-lt"/>
              </a:rPr>
              <a:t>(&lt;=50%) chance of causing overfishing?</a:t>
            </a:r>
          </a:p>
          <a:p>
            <a:pPr marL="457200" indent="-457200">
              <a:spcBef>
                <a:spcPct val="50000"/>
              </a:spcBef>
              <a:buFont typeface="Arial" panose="020B0604020202020204" pitchFamily="34" charset="0"/>
              <a:buChar char="•"/>
            </a:pPr>
            <a:r>
              <a:rPr lang="en-US" sz="2800" b="1" dirty="0">
                <a:solidFill>
                  <a:schemeClr val="tx2"/>
                </a:solidFill>
                <a:latin typeface="+mn-lt"/>
              </a:rPr>
              <a:t>Control Rule:  Formula that calculates future target catch level from forecast biomass level</a:t>
            </a:r>
          </a:p>
        </p:txBody>
      </p:sp>
    </p:spTree>
    <p:extLst>
      <p:ext uri="{BB962C8B-B14F-4D97-AF65-F5344CB8AC3E}">
        <p14:creationId xmlns:p14="http://schemas.microsoft.com/office/powerpoint/2010/main" val="537923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457200"/>
            <a:ext cx="9144000" cy="11430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eaLnBrk="1" hangingPunct="1"/>
            <a:r>
              <a:rPr lang="en-US" sz="3200" b="1" dirty="0" smtClean="0"/>
              <a:t>Annual Catch Reference Points</a:t>
            </a:r>
            <a:br>
              <a:rPr lang="en-US" sz="3200" b="1" dirty="0" smtClean="0"/>
            </a:br>
            <a:r>
              <a:rPr lang="en-US" sz="3200" b="1" dirty="0" smtClean="0"/>
              <a:t>(per Nat. Std. 1 Guidelines – 2009)</a:t>
            </a:r>
          </a:p>
        </p:txBody>
      </p:sp>
      <p:sp>
        <p:nvSpPr>
          <p:cNvPr id="9219" name="Rectangle 3"/>
          <p:cNvSpPr>
            <a:spLocks noGrp="1" noChangeArrowheads="1"/>
          </p:cNvSpPr>
          <p:nvPr>
            <p:ph idx="1"/>
          </p:nvPr>
        </p:nvSpPr>
        <p:spPr>
          <a:xfrm>
            <a:off x="2057400" y="4191000"/>
            <a:ext cx="6781800" cy="1600200"/>
          </a:xfrm>
        </p:spPr>
        <p:txBody>
          <a:bodyPr>
            <a:noAutofit/>
          </a:bodyPr>
          <a:lstStyle/>
          <a:p>
            <a:r>
              <a:rPr lang="en-US" sz="1800" b="1" dirty="0" smtClean="0"/>
              <a:t>ABC accounts for scientific uncertainty in estimating the true OFL</a:t>
            </a:r>
          </a:p>
          <a:p>
            <a:r>
              <a:rPr lang="en-US" sz="1800" b="1" dirty="0" smtClean="0"/>
              <a:t>ABC = OFL would imply no scientific uncertainty</a:t>
            </a:r>
          </a:p>
          <a:p>
            <a:r>
              <a:rPr lang="en-US" sz="1800" b="1" dirty="0" smtClean="0"/>
              <a:t>ACL = ABC is OK, just the science-management hand-off</a:t>
            </a:r>
          </a:p>
          <a:p>
            <a:r>
              <a:rPr lang="en-US" sz="1800" b="1" dirty="0" smtClean="0"/>
              <a:t>ACL is trigger for accountability</a:t>
            </a:r>
          </a:p>
          <a:p>
            <a:r>
              <a:rPr lang="en-US" sz="1800" b="1" dirty="0" smtClean="0"/>
              <a:t>ACT = ACL, or no ACT, would imply perfect control of catch</a:t>
            </a:r>
          </a:p>
        </p:txBody>
      </p:sp>
      <p:grpSp>
        <p:nvGrpSpPr>
          <p:cNvPr id="2" name="Group 4"/>
          <p:cNvGrpSpPr>
            <a:grpSpLocks/>
          </p:cNvGrpSpPr>
          <p:nvPr/>
        </p:nvGrpSpPr>
        <p:grpSpPr bwMode="auto">
          <a:xfrm>
            <a:off x="887413" y="2057400"/>
            <a:ext cx="7494587" cy="2822575"/>
            <a:chOff x="559" y="970"/>
            <a:chExt cx="4721" cy="1778"/>
          </a:xfrm>
        </p:grpSpPr>
        <p:grpSp>
          <p:nvGrpSpPr>
            <p:cNvPr id="3" name="Group 5"/>
            <p:cNvGrpSpPr>
              <a:grpSpLocks/>
            </p:cNvGrpSpPr>
            <p:nvPr/>
          </p:nvGrpSpPr>
          <p:grpSpPr bwMode="auto">
            <a:xfrm>
              <a:off x="559" y="970"/>
              <a:ext cx="641" cy="1778"/>
              <a:chOff x="415" y="912"/>
              <a:chExt cx="641" cy="1778"/>
            </a:xfrm>
          </p:grpSpPr>
          <p:grpSp>
            <p:nvGrpSpPr>
              <p:cNvPr id="4" name="Group 6"/>
              <p:cNvGrpSpPr>
                <a:grpSpLocks/>
              </p:cNvGrpSpPr>
              <p:nvPr/>
            </p:nvGrpSpPr>
            <p:grpSpPr bwMode="auto">
              <a:xfrm>
                <a:off x="415" y="912"/>
                <a:ext cx="641" cy="1778"/>
                <a:chOff x="415" y="912"/>
                <a:chExt cx="641" cy="1778"/>
              </a:xfrm>
            </p:grpSpPr>
            <p:sp>
              <p:nvSpPr>
                <p:cNvPr id="9237" name="Rectangle 7"/>
                <p:cNvSpPr>
                  <a:spLocks noChangeArrowheads="1"/>
                </p:cNvSpPr>
                <p:nvPr/>
              </p:nvSpPr>
              <p:spPr bwMode="auto">
                <a:xfrm>
                  <a:off x="586" y="912"/>
                  <a:ext cx="468" cy="422"/>
                </a:xfrm>
                <a:prstGeom prst="rect">
                  <a:avLst/>
                </a:prstGeom>
                <a:gradFill rotWithShape="1">
                  <a:gsLst>
                    <a:gs pos="0">
                      <a:srgbClr val="5E0000"/>
                    </a:gs>
                    <a:gs pos="100000">
                      <a:srgbClr val="CC0000"/>
                    </a:gs>
                  </a:gsLst>
                  <a:lin ang="5400000" scaled="1"/>
                </a:gradFill>
                <a:ln w="9525">
                  <a:noFill/>
                  <a:miter lim="800000"/>
                  <a:headEnd/>
                  <a:tailEnd/>
                </a:ln>
              </p:spPr>
              <p:txBody>
                <a:bodyPr wrap="none" anchor="ctr"/>
                <a:lstStyle/>
                <a:p>
                  <a:endParaRPr lang="en-US"/>
                </a:p>
              </p:txBody>
            </p:sp>
            <p:sp>
              <p:nvSpPr>
                <p:cNvPr id="9238" name="Rectangle 8"/>
                <p:cNvSpPr>
                  <a:spLocks noChangeArrowheads="1"/>
                </p:cNvSpPr>
                <p:nvPr/>
              </p:nvSpPr>
              <p:spPr bwMode="auto">
                <a:xfrm>
                  <a:off x="586" y="1599"/>
                  <a:ext cx="468" cy="151"/>
                </a:xfrm>
                <a:prstGeom prst="rect">
                  <a:avLst/>
                </a:prstGeom>
                <a:gradFill rotWithShape="1">
                  <a:gsLst>
                    <a:gs pos="0">
                      <a:srgbClr val="FFCC00"/>
                    </a:gs>
                    <a:gs pos="100000">
                      <a:srgbClr val="009900"/>
                    </a:gs>
                  </a:gsLst>
                  <a:lin ang="5400000" scaled="1"/>
                </a:gradFill>
                <a:ln w="9525">
                  <a:noFill/>
                  <a:miter lim="800000"/>
                  <a:headEnd/>
                  <a:tailEnd/>
                </a:ln>
              </p:spPr>
              <p:txBody>
                <a:bodyPr wrap="none" anchor="ctr"/>
                <a:lstStyle/>
                <a:p>
                  <a:endParaRPr lang="en-US"/>
                </a:p>
              </p:txBody>
            </p:sp>
            <p:sp>
              <p:nvSpPr>
                <p:cNvPr id="9239" name="Rectangle 9"/>
                <p:cNvSpPr>
                  <a:spLocks noChangeArrowheads="1"/>
                </p:cNvSpPr>
                <p:nvPr/>
              </p:nvSpPr>
              <p:spPr bwMode="auto">
                <a:xfrm>
                  <a:off x="586" y="1441"/>
                  <a:ext cx="468" cy="158"/>
                </a:xfrm>
                <a:prstGeom prst="rect">
                  <a:avLst/>
                </a:prstGeom>
                <a:gradFill rotWithShape="1">
                  <a:gsLst>
                    <a:gs pos="0">
                      <a:srgbClr val="FF9933"/>
                    </a:gs>
                    <a:gs pos="100000">
                      <a:srgbClr val="FFCC00"/>
                    </a:gs>
                  </a:gsLst>
                  <a:lin ang="5400000" scaled="1"/>
                </a:gradFill>
                <a:ln w="9525">
                  <a:noFill/>
                  <a:miter lim="800000"/>
                  <a:headEnd/>
                  <a:tailEnd/>
                </a:ln>
              </p:spPr>
              <p:txBody>
                <a:bodyPr wrap="none" anchor="ctr"/>
                <a:lstStyle/>
                <a:p>
                  <a:pPr algn="ctr"/>
                  <a:endParaRPr lang="en-US" sz="1800">
                    <a:solidFill>
                      <a:schemeClr val="accent1"/>
                    </a:solidFill>
                    <a:cs typeface="Arial" pitchFamily="34" charset="0"/>
                  </a:endParaRPr>
                </a:p>
              </p:txBody>
            </p:sp>
            <p:sp>
              <p:nvSpPr>
                <p:cNvPr id="9240" name="Rectangle 10"/>
                <p:cNvSpPr>
                  <a:spLocks noChangeArrowheads="1"/>
                </p:cNvSpPr>
                <p:nvPr/>
              </p:nvSpPr>
              <p:spPr bwMode="auto">
                <a:xfrm>
                  <a:off x="581" y="1313"/>
                  <a:ext cx="475" cy="161"/>
                </a:xfrm>
                <a:prstGeom prst="rect">
                  <a:avLst/>
                </a:prstGeom>
                <a:gradFill rotWithShape="1">
                  <a:gsLst>
                    <a:gs pos="0">
                      <a:srgbClr val="CC0000"/>
                    </a:gs>
                    <a:gs pos="100000">
                      <a:srgbClr val="FF9933"/>
                    </a:gs>
                  </a:gsLst>
                  <a:lin ang="5400000" scaled="1"/>
                </a:gradFill>
                <a:ln w="9525">
                  <a:noFill/>
                  <a:miter lim="800000"/>
                  <a:headEnd/>
                  <a:tailEnd/>
                </a:ln>
              </p:spPr>
              <p:txBody>
                <a:bodyPr wrap="none" anchor="ctr"/>
                <a:lstStyle/>
                <a:p>
                  <a:endParaRPr lang="en-US"/>
                </a:p>
              </p:txBody>
            </p:sp>
            <p:sp>
              <p:nvSpPr>
                <p:cNvPr id="9241" name="Rectangle 11"/>
                <p:cNvSpPr>
                  <a:spLocks noChangeArrowheads="1"/>
                </p:cNvSpPr>
                <p:nvPr/>
              </p:nvSpPr>
              <p:spPr bwMode="auto">
                <a:xfrm>
                  <a:off x="586" y="1750"/>
                  <a:ext cx="468" cy="931"/>
                </a:xfrm>
                <a:prstGeom prst="rect">
                  <a:avLst/>
                </a:prstGeom>
                <a:solidFill>
                  <a:srgbClr val="009900"/>
                </a:solidFill>
                <a:ln w="9525">
                  <a:noFill/>
                  <a:miter lim="800000"/>
                  <a:headEnd/>
                  <a:tailEnd/>
                </a:ln>
              </p:spPr>
              <p:txBody>
                <a:bodyPr wrap="none" anchor="ctr"/>
                <a:lstStyle/>
                <a:p>
                  <a:endParaRPr lang="en-US"/>
                </a:p>
              </p:txBody>
            </p:sp>
            <p:sp>
              <p:nvSpPr>
                <p:cNvPr id="9242" name="Line 13"/>
                <p:cNvSpPr>
                  <a:spLocks noChangeShapeType="1"/>
                </p:cNvSpPr>
                <p:nvPr/>
              </p:nvSpPr>
              <p:spPr bwMode="auto">
                <a:xfrm>
                  <a:off x="586" y="912"/>
                  <a:ext cx="0" cy="1778"/>
                </a:xfrm>
                <a:prstGeom prst="line">
                  <a:avLst/>
                </a:prstGeom>
                <a:noFill/>
                <a:ln w="28575">
                  <a:solidFill>
                    <a:schemeClr val="tx1"/>
                  </a:solidFill>
                  <a:round/>
                  <a:headEnd/>
                  <a:tailEnd/>
                </a:ln>
              </p:spPr>
              <p:txBody>
                <a:bodyPr/>
                <a:lstStyle/>
                <a:p>
                  <a:endParaRPr lang="en-US"/>
                </a:p>
              </p:txBody>
            </p:sp>
            <p:sp>
              <p:nvSpPr>
                <p:cNvPr id="9243" name="Text Box 16"/>
                <p:cNvSpPr txBox="1">
                  <a:spLocks noChangeArrowheads="1"/>
                </p:cNvSpPr>
                <p:nvPr/>
              </p:nvSpPr>
              <p:spPr bwMode="auto">
                <a:xfrm rot="-5400000">
                  <a:off x="-100" y="1944"/>
                  <a:ext cx="1223" cy="194"/>
                </a:xfrm>
                <a:prstGeom prst="rect">
                  <a:avLst/>
                </a:prstGeom>
                <a:noFill/>
                <a:ln w="9525">
                  <a:noFill/>
                  <a:miter lim="800000"/>
                  <a:headEnd/>
                  <a:tailEnd/>
                </a:ln>
              </p:spPr>
              <p:txBody>
                <a:bodyPr anchor="ctr" anchorCtr="1">
                  <a:spAutoFit/>
                </a:bodyPr>
                <a:lstStyle/>
                <a:p>
                  <a:pPr>
                    <a:spcBef>
                      <a:spcPct val="50000"/>
                    </a:spcBef>
                  </a:pPr>
                  <a:r>
                    <a:rPr lang="en-US" sz="1400" b="1" dirty="0">
                      <a:cs typeface="Arial" pitchFamily="34" charset="0"/>
                    </a:rPr>
                    <a:t>Increasing catch</a:t>
                  </a:r>
                </a:p>
              </p:txBody>
            </p:sp>
            <p:sp>
              <p:nvSpPr>
                <p:cNvPr id="9244" name="Line 18"/>
                <p:cNvSpPr>
                  <a:spLocks noChangeShapeType="1"/>
                </p:cNvSpPr>
                <p:nvPr/>
              </p:nvSpPr>
              <p:spPr bwMode="auto">
                <a:xfrm flipH="1" flipV="1">
                  <a:off x="522" y="1215"/>
                  <a:ext cx="6" cy="359"/>
                </a:xfrm>
                <a:prstGeom prst="line">
                  <a:avLst/>
                </a:prstGeom>
                <a:noFill/>
                <a:ln w="38100">
                  <a:solidFill>
                    <a:srgbClr val="808080"/>
                  </a:solidFill>
                  <a:round/>
                  <a:headEnd/>
                  <a:tailEnd type="stealth" w="med" len="med"/>
                </a:ln>
              </p:spPr>
              <p:txBody>
                <a:bodyPr/>
                <a:lstStyle/>
                <a:p>
                  <a:endParaRPr lang="en-US"/>
                </a:p>
              </p:txBody>
            </p:sp>
            <p:sp>
              <p:nvSpPr>
                <p:cNvPr id="9245" name="Line 19"/>
                <p:cNvSpPr>
                  <a:spLocks noChangeShapeType="1"/>
                </p:cNvSpPr>
                <p:nvPr/>
              </p:nvSpPr>
              <p:spPr bwMode="auto">
                <a:xfrm>
                  <a:off x="593" y="1452"/>
                  <a:ext cx="463" cy="0"/>
                </a:xfrm>
                <a:prstGeom prst="line">
                  <a:avLst/>
                </a:prstGeom>
                <a:noFill/>
                <a:ln w="38100">
                  <a:solidFill>
                    <a:schemeClr val="tx1"/>
                  </a:solidFill>
                  <a:round/>
                  <a:headEnd/>
                  <a:tailEnd/>
                </a:ln>
              </p:spPr>
              <p:txBody>
                <a:bodyPr/>
                <a:lstStyle/>
                <a:p>
                  <a:endParaRPr lang="en-US"/>
                </a:p>
              </p:txBody>
            </p:sp>
            <p:sp>
              <p:nvSpPr>
                <p:cNvPr id="9246" name="Line 20"/>
                <p:cNvSpPr>
                  <a:spLocks noChangeShapeType="1"/>
                </p:cNvSpPr>
                <p:nvPr/>
              </p:nvSpPr>
              <p:spPr bwMode="auto">
                <a:xfrm>
                  <a:off x="587" y="1474"/>
                  <a:ext cx="469" cy="0"/>
                </a:xfrm>
                <a:prstGeom prst="line">
                  <a:avLst/>
                </a:prstGeom>
                <a:noFill/>
                <a:ln w="38100">
                  <a:solidFill>
                    <a:schemeClr val="tx1"/>
                  </a:solidFill>
                  <a:round/>
                  <a:headEnd/>
                  <a:tailEnd/>
                </a:ln>
              </p:spPr>
              <p:txBody>
                <a:bodyPr/>
                <a:lstStyle/>
                <a:p>
                  <a:endParaRPr lang="en-US"/>
                </a:p>
              </p:txBody>
            </p:sp>
            <p:sp>
              <p:nvSpPr>
                <p:cNvPr id="9247" name="Line 21"/>
                <p:cNvSpPr>
                  <a:spLocks noChangeShapeType="1"/>
                </p:cNvSpPr>
                <p:nvPr/>
              </p:nvSpPr>
              <p:spPr bwMode="auto">
                <a:xfrm>
                  <a:off x="588" y="1208"/>
                  <a:ext cx="468" cy="0"/>
                </a:xfrm>
                <a:prstGeom prst="line">
                  <a:avLst/>
                </a:prstGeom>
                <a:noFill/>
                <a:ln w="38100">
                  <a:solidFill>
                    <a:schemeClr val="tx1"/>
                  </a:solidFill>
                  <a:round/>
                  <a:headEnd/>
                  <a:tailEnd/>
                </a:ln>
              </p:spPr>
              <p:txBody>
                <a:bodyPr/>
                <a:lstStyle/>
                <a:p>
                  <a:endParaRPr lang="en-US"/>
                </a:p>
              </p:txBody>
            </p:sp>
          </p:grpSp>
          <p:sp>
            <p:nvSpPr>
              <p:cNvPr id="9236" name="Line 22"/>
              <p:cNvSpPr>
                <a:spLocks noChangeShapeType="1"/>
              </p:cNvSpPr>
              <p:nvPr/>
            </p:nvSpPr>
            <p:spPr bwMode="auto">
              <a:xfrm>
                <a:off x="612" y="1622"/>
                <a:ext cx="432" cy="0"/>
              </a:xfrm>
              <a:prstGeom prst="line">
                <a:avLst/>
              </a:prstGeom>
              <a:noFill/>
              <a:ln w="50800">
                <a:solidFill>
                  <a:schemeClr val="tx1"/>
                </a:solidFill>
                <a:prstDash val="sysDot"/>
                <a:round/>
                <a:headEnd/>
                <a:tailEnd/>
              </a:ln>
            </p:spPr>
            <p:txBody>
              <a:bodyPr/>
              <a:lstStyle/>
              <a:p>
                <a:endParaRPr lang="en-US"/>
              </a:p>
            </p:txBody>
          </p:sp>
        </p:grpSp>
        <p:grpSp>
          <p:nvGrpSpPr>
            <p:cNvPr id="5" name="Group 23"/>
            <p:cNvGrpSpPr>
              <a:grpSpLocks/>
            </p:cNvGrpSpPr>
            <p:nvPr/>
          </p:nvGrpSpPr>
          <p:grpSpPr bwMode="auto">
            <a:xfrm>
              <a:off x="1248" y="998"/>
              <a:ext cx="4032" cy="1029"/>
              <a:chOff x="1248" y="998"/>
              <a:chExt cx="4032" cy="1029"/>
            </a:xfrm>
          </p:grpSpPr>
          <p:sp>
            <p:nvSpPr>
              <p:cNvPr id="9225" name="Text Box 24"/>
              <p:cNvSpPr txBox="1">
                <a:spLocks noChangeArrowheads="1"/>
              </p:cNvSpPr>
              <p:nvPr/>
            </p:nvSpPr>
            <p:spPr bwMode="auto">
              <a:xfrm>
                <a:off x="1536" y="1546"/>
                <a:ext cx="2352" cy="212"/>
              </a:xfrm>
              <a:prstGeom prst="rect">
                <a:avLst/>
              </a:prstGeom>
              <a:solidFill>
                <a:srgbClr val="FF9900"/>
              </a:solidFill>
              <a:ln w="9525">
                <a:noFill/>
                <a:miter lim="800000"/>
                <a:headEnd/>
                <a:tailEnd/>
              </a:ln>
            </p:spPr>
            <p:txBody>
              <a:bodyPr wrap="square">
                <a:spAutoFit/>
              </a:bodyPr>
              <a:lstStyle/>
              <a:p>
                <a:pPr>
                  <a:spcBef>
                    <a:spcPct val="50000"/>
                  </a:spcBef>
                </a:pPr>
                <a:r>
                  <a:rPr lang="en-US" sz="1600" b="1" dirty="0" smtClean="0">
                    <a:cs typeface="Arial" pitchFamily="34" charset="0"/>
                  </a:rPr>
                  <a:t>ACL:  Annual </a:t>
                </a:r>
                <a:r>
                  <a:rPr lang="en-US" sz="1600" b="1" dirty="0">
                    <a:cs typeface="Arial" pitchFamily="34" charset="0"/>
                  </a:rPr>
                  <a:t>Catch Limit </a:t>
                </a:r>
                <a:endParaRPr lang="en-US" sz="1600" b="1" baseline="30000" dirty="0">
                  <a:cs typeface="Arial" pitchFamily="34" charset="0"/>
                </a:endParaRPr>
              </a:p>
            </p:txBody>
          </p:sp>
          <p:sp>
            <p:nvSpPr>
              <p:cNvPr id="9226" name="Line 25"/>
              <p:cNvSpPr>
                <a:spLocks noChangeShapeType="1"/>
              </p:cNvSpPr>
              <p:nvPr/>
            </p:nvSpPr>
            <p:spPr bwMode="auto">
              <a:xfrm flipH="1" flipV="1">
                <a:off x="1248" y="1546"/>
                <a:ext cx="336" cy="86"/>
              </a:xfrm>
              <a:prstGeom prst="line">
                <a:avLst/>
              </a:prstGeom>
              <a:noFill/>
              <a:ln w="38100">
                <a:solidFill>
                  <a:srgbClr val="FF9900"/>
                </a:solidFill>
                <a:round/>
                <a:headEnd/>
                <a:tailEnd type="triangle" w="med" len="med"/>
              </a:ln>
            </p:spPr>
            <p:txBody>
              <a:bodyPr/>
              <a:lstStyle/>
              <a:p>
                <a:endParaRPr lang="en-US"/>
              </a:p>
            </p:txBody>
          </p:sp>
          <p:sp>
            <p:nvSpPr>
              <p:cNvPr id="9227" name="Text Box 26"/>
              <p:cNvSpPr txBox="1">
                <a:spLocks noChangeArrowheads="1"/>
              </p:cNvSpPr>
              <p:nvPr/>
            </p:nvSpPr>
            <p:spPr bwMode="auto">
              <a:xfrm>
                <a:off x="1536" y="1286"/>
                <a:ext cx="2352" cy="213"/>
              </a:xfrm>
              <a:prstGeom prst="rect">
                <a:avLst/>
              </a:prstGeom>
              <a:solidFill>
                <a:srgbClr val="EA5F00"/>
              </a:solidFill>
              <a:ln w="9525">
                <a:noFill/>
                <a:miter lim="800000"/>
                <a:headEnd/>
                <a:tailEnd/>
              </a:ln>
            </p:spPr>
            <p:txBody>
              <a:bodyPr wrap="square">
                <a:spAutoFit/>
              </a:bodyPr>
              <a:lstStyle/>
              <a:p>
                <a:pPr>
                  <a:spcBef>
                    <a:spcPct val="50000"/>
                  </a:spcBef>
                </a:pPr>
                <a:r>
                  <a:rPr lang="en-US" sz="1600" b="1" dirty="0" smtClean="0">
                    <a:cs typeface="Arial" pitchFamily="34" charset="0"/>
                  </a:rPr>
                  <a:t>ABC:  Acceptable </a:t>
                </a:r>
                <a:r>
                  <a:rPr lang="en-US" sz="1600" b="1" dirty="0">
                    <a:cs typeface="Arial" pitchFamily="34" charset="0"/>
                  </a:rPr>
                  <a:t>Biological Catch</a:t>
                </a:r>
                <a:endParaRPr lang="en-US" sz="1600" b="1" baseline="30000" dirty="0">
                  <a:cs typeface="Arial" pitchFamily="34" charset="0"/>
                </a:endParaRPr>
              </a:p>
            </p:txBody>
          </p:sp>
          <p:sp>
            <p:nvSpPr>
              <p:cNvPr id="9228" name="Line 27"/>
              <p:cNvSpPr>
                <a:spLocks noChangeShapeType="1"/>
              </p:cNvSpPr>
              <p:nvPr/>
            </p:nvSpPr>
            <p:spPr bwMode="auto">
              <a:xfrm flipH="1">
                <a:off x="1248" y="1393"/>
                <a:ext cx="336" cy="105"/>
              </a:xfrm>
              <a:prstGeom prst="line">
                <a:avLst/>
              </a:prstGeom>
              <a:noFill/>
              <a:ln w="38100">
                <a:solidFill>
                  <a:srgbClr val="EA5F00"/>
                </a:solidFill>
                <a:round/>
                <a:headEnd/>
                <a:tailEnd type="triangle" w="med" len="med"/>
              </a:ln>
            </p:spPr>
            <p:txBody>
              <a:bodyPr/>
              <a:lstStyle/>
              <a:p>
                <a:endParaRPr lang="en-US"/>
              </a:p>
            </p:txBody>
          </p:sp>
          <p:sp>
            <p:nvSpPr>
              <p:cNvPr id="9229" name="Text Box 28"/>
              <p:cNvSpPr txBox="1">
                <a:spLocks noChangeArrowheads="1"/>
              </p:cNvSpPr>
              <p:nvPr/>
            </p:nvSpPr>
            <p:spPr bwMode="auto">
              <a:xfrm>
                <a:off x="1536" y="1018"/>
                <a:ext cx="2352" cy="212"/>
              </a:xfrm>
              <a:prstGeom prst="rect">
                <a:avLst/>
              </a:prstGeom>
              <a:solidFill>
                <a:srgbClr val="CC0000"/>
              </a:solidFill>
              <a:ln w="9525">
                <a:noFill/>
                <a:miter lim="800000"/>
                <a:headEnd/>
                <a:tailEnd/>
              </a:ln>
            </p:spPr>
            <p:txBody>
              <a:bodyPr wrap="square">
                <a:spAutoFit/>
              </a:bodyPr>
              <a:lstStyle/>
              <a:p>
                <a:pPr>
                  <a:spcBef>
                    <a:spcPct val="50000"/>
                  </a:spcBef>
                </a:pPr>
                <a:r>
                  <a:rPr lang="en-US" sz="1600" b="1" dirty="0" smtClean="0">
                    <a:solidFill>
                      <a:schemeClr val="bg1"/>
                    </a:solidFill>
                    <a:cs typeface="Arial" pitchFamily="34" charset="0"/>
                  </a:rPr>
                  <a:t>OFL:  Overfishing </a:t>
                </a:r>
                <a:r>
                  <a:rPr lang="en-US" sz="1600" b="1" dirty="0">
                    <a:solidFill>
                      <a:schemeClr val="bg1"/>
                    </a:solidFill>
                    <a:cs typeface="Arial" pitchFamily="34" charset="0"/>
                  </a:rPr>
                  <a:t>Limit</a:t>
                </a:r>
                <a:endParaRPr lang="en-US" sz="1600" b="1" baseline="30000" dirty="0">
                  <a:solidFill>
                    <a:schemeClr val="bg1"/>
                  </a:solidFill>
                  <a:cs typeface="Arial" pitchFamily="34" charset="0"/>
                </a:endParaRPr>
              </a:p>
            </p:txBody>
          </p:sp>
          <p:sp>
            <p:nvSpPr>
              <p:cNvPr id="9230" name="Line 29"/>
              <p:cNvSpPr>
                <a:spLocks noChangeShapeType="1"/>
              </p:cNvSpPr>
              <p:nvPr/>
            </p:nvSpPr>
            <p:spPr bwMode="auto">
              <a:xfrm flipH="1">
                <a:off x="1248" y="1124"/>
                <a:ext cx="288" cy="149"/>
              </a:xfrm>
              <a:prstGeom prst="line">
                <a:avLst/>
              </a:prstGeom>
              <a:noFill/>
              <a:ln w="38100">
                <a:solidFill>
                  <a:srgbClr val="CC0000"/>
                </a:solidFill>
                <a:round/>
                <a:headEnd/>
                <a:tailEnd type="triangle" w="med" len="med"/>
              </a:ln>
            </p:spPr>
            <p:txBody>
              <a:bodyPr/>
              <a:lstStyle/>
              <a:p>
                <a:endParaRPr lang="en-US"/>
              </a:p>
            </p:txBody>
          </p:sp>
          <p:sp>
            <p:nvSpPr>
              <p:cNvPr id="9231" name="Text Box 30"/>
              <p:cNvSpPr txBox="1">
                <a:spLocks noChangeArrowheads="1"/>
              </p:cNvSpPr>
              <p:nvPr/>
            </p:nvSpPr>
            <p:spPr bwMode="auto">
              <a:xfrm>
                <a:off x="1536" y="1814"/>
                <a:ext cx="2352" cy="213"/>
              </a:xfrm>
              <a:prstGeom prst="rect">
                <a:avLst/>
              </a:prstGeom>
              <a:solidFill>
                <a:srgbClr val="9BA32D"/>
              </a:solidFill>
              <a:ln w="9525">
                <a:noFill/>
                <a:miter lim="800000"/>
                <a:headEnd/>
                <a:tailEnd/>
              </a:ln>
            </p:spPr>
            <p:txBody>
              <a:bodyPr wrap="square">
                <a:spAutoFit/>
              </a:bodyPr>
              <a:lstStyle/>
              <a:p>
                <a:pPr algn="ctr">
                  <a:spcBef>
                    <a:spcPct val="50000"/>
                  </a:spcBef>
                </a:pPr>
                <a:r>
                  <a:rPr lang="en-US" sz="1600" b="1" dirty="0" smtClean="0">
                    <a:cs typeface="Arial" pitchFamily="34" charset="0"/>
                  </a:rPr>
                  <a:t>ACT:  Annual </a:t>
                </a:r>
                <a:r>
                  <a:rPr lang="en-US" sz="1600" b="1" dirty="0">
                    <a:cs typeface="Arial" pitchFamily="34" charset="0"/>
                  </a:rPr>
                  <a:t>Catch </a:t>
                </a:r>
                <a:r>
                  <a:rPr lang="en-US" sz="1600" b="1" dirty="0" smtClean="0">
                    <a:cs typeface="Arial" pitchFamily="34" charset="0"/>
                  </a:rPr>
                  <a:t>Target (optional) </a:t>
                </a:r>
                <a:endParaRPr lang="en-US" sz="1600" b="1" baseline="30000" dirty="0">
                  <a:cs typeface="Arial" pitchFamily="34" charset="0"/>
                </a:endParaRPr>
              </a:p>
            </p:txBody>
          </p:sp>
          <p:sp>
            <p:nvSpPr>
              <p:cNvPr id="9232" name="Line 31"/>
              <p:cNvSpPr>
                <a:spLocks noChangeShapeType="1"/>
              </p:cNvSpPr>
              <p:nvPr/>
            </p:nvSpPr>
            <p:spPr bwMode="auto">
              <a:xfrm flipH="1" flipV="1">
                <a:off x="1248" y="1680"/>
                <a:ext cx="288" cy="241"/>
              </a:xfrm>
              <a:prstGeom prst="line">
                <a:avLst/>
              </a:prstGeom>
              <a:noFill/>
              <a:ln w="38100">
                <a:solidFill>
                  <a:srgbClr val="9BA32D"/>
                </a:solidFill>
                <a:round/>
                <a:headEnd/>
                <a:tailEnd type="triangle" w="med" len="med"/>
              </a:ln>
            </p:spPr>
            <p:txBody>
              <a:bodyPr/>
              <a:lstStyle/>
              <a:p>
                <a:endParaRPr lang="en-US"/>
              </a:p>
            </p:txBody>
          </p:sp>
          <p:sp>
            <p:nvSpPr>
              <p:cNvPr id="9233" name="Line 32"/>
              <p:cNvSpPr>
                <a:spLocks noChangeShapeType="1"/>
              </p:cNvSpPr>
              <p:nvPr/>
            </p:nvSpPr>
            <p:spPr bwMode="auto">
              <a:xfrm>
                <a:off x="3888" y="1114"/>
                <a:ext cx="144" cy="0"/>
              </a:xfrm>
              <a:prstGeom prst="line">
                <a:avLst/>
              </a:prstGeom>
              <a:noFill/>
              <a:ln w="15875">
                <a:solidFill>
                  <a:schemeClr val="tx2"/>
                </a:solidFill>
                <a:round/>
                <a:headEnd/>
                <a:tailEnd type="triangle" w="med" len="med"/>
              </a:ln>
            </p:spPr>
            <p:txBody>
              <a:bodyPr/>
              <a:lstStyle/>
              <a:p>
                <a:endParaRPr lang="en-US"/>
              </a:p>
            </p:txBody>
          </p:sp>
          <p:sp>
            <p:nvSpPr>
              <p:cNvPr id="9234" name="Text Box 33"/>
              <p:cNvSpPr txBox="1">
                <a:spLocks noChangeArrowheads="1"/>
              </p:cNvSpPr>
              <p:nvPr/>
            </p:nvSpPr>
            <p:spPr bwMode="auto">
              <a:xfrm>
                <a:off x="3984" y="998"/>
                <a:ext cx="1296" cy="407"/>
              </a:xfrm>
              <a:prstGeom prst="rect">
                <a:avLst/>
              </a:prstGeom>
              <a:noFill/>
              <a:ln w="9525">
                <a:noFill/>
                <a:miter lim="800000"/>
                <a:headEnd/>
                <a:tailEnd/>
              </a:ln>
            </p:spPr>
            <p:txBody>
              <a:bodyPr>
                <a:spAutoFit/>
              </a:bodyPr>
              <a:lstStyle/>
              <a:p>
                <a:pPr>
                  <a:spcBef>
                    <a:spcPct val="50000"/>
                  </a:spcBef>
                </a:pPr>
                <a:r>
                  <a:rPr lang="en-US" sz="1800" b="1" dirty="0">
                    <a:solidFill>
                      <a:schemeClr val="tx2"/>
                    </a:solidFill>
                    <a:cs typeface="Arial" pitchFamily="34" charset="0"/>
                  </a:rPr>
                  <a:t>Long-term </a:t>
                </a:r>
                <a:r>
                  <a:rPr lang="en-US" sz="1800" b="1" dirty="0" smtClean="0">
                    <a:solidFill>
                      <a:schemeClr val="tx2"/>
                    </a:solidFill>
                    <a:cs typeface="Arial" pitchFamily="34" charset="0"/>
                  </a:rPr>
                  <a:t>average is </a:t>
                </a:r>
                <a:r>
                  <a:rPr lang="en-US" sz="1800" b="1" dirty="0">
                    <a:solidFill>
                      <a:schemeClr val="tx2"/>
                    </a:solidFill>
                    <a:cs typeface="Arial" pitchFamily="34" charset="0"/>
                  </a:rPr>
                  <a:t>MSY</a:t>
                </a:r>
                <a:endParaRPr lang="en-US" sz="1800" b="1" baseline="30000" dirty="0">
                  <a:solidFill>
                    <a:schemeClr val="tx2"/>
                  </a:solidFill>
                  <a:cs typeface="Arial" pitchFamily="34" charset="0"/>
                </a:endParaRPr>
              </a:p>
            </p:txBody>
          </p:sp>
        </p:grpSp>
      </p:grpSp>
    </p:spTree>
    <p:extLst>
      <p:ext uri="{BB962C8B-B14F-4D97-AF65-F5344CB8AC3E}">
        <p14:creationId xmlns:p14="http://schemas.microsoft.com/office/powerpoint/2010/main" val="37551064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bwMode="auto">
          <a:xfrm>
            <a:off x="0" y="390786"/>
            <a:ext cx="9144000" cy="6760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sz="3200" dirty="0" smtClean="0"/>
              <a:t>OFL Control Rules</a:t>
            </a:r>
            <a:endParaRPr lang="en-US" sz="3200" dirty="0"/>
          </a:p>
        </p:txBody>
      </p:sp>
      <p:sp>
        <p:nvSpPr>
          <p:cNvPr id="2" name="Content Placeholder 1"/>
          <p:cNvSpPr>
            <a:spLocks noGrp="1"/>
          </p:cNvSpPr>
          <p:nvPr>
            <p:ph idx="1"/>
          </p:nvPr>
        </p:nvSpPr>
        <p:spPr>
          <a:xfrm>
            <a:off x="304800" y="1630778"/>
            <a:ext cx="3581400" cy="3550822"/>
          </a:xfrm>
        </p:spPr>
        <p:txBody>
          <a:bodyPr>
            <a:normAutofit/>
          </a:bodyPr>
          <a:lstStyle/>
          <a:p>
            <a:r>
              <a:rPr lang="en-US" sz="2400" b="1" dirty="0" smtClean="0"/>
              <a:t>Now focus on pro-active; using the control rule to prevent overfishing</a:t>
            </a:r>
          </a:p>
          <a:p>
            <a:pPr marL="0" indent="0">
              <a:buNone/>
            </a:pPr>
            <a:endParaRPr lang="en-US" sz="1050" b="1" dirty="0" smtClean="0"/>
          </a:p>
          <a:p>
            <a:r>
              <a:rPr lang="en-US" sz="2400" b="1" dirty="0" smtClean="0"/>
              <a:t>But, info is never as definitive as implied by this neat figure</a:t>
            </a:r>
          </a:p>
          <a:p>
            <a:pPr marL="0" indent="0">
              <a:buNone/>
            </a:pPr>
            <a:endParaRPr lang="en-US" sz="1050" b="1" dirty="0" smtClean="0"/>
          </a:p>
          <a:p>
            <a:r>
              <a:rPr lang="en-US" sz="2400" b="1" dirty="0" smtClean="0"/>
              <a:t>Scientific uncertainty</a:t>
            </a:r>
          </a:p>
        </p:txBody>
      </p:sp>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1249779"/>
            <a:ext cx="4953000" cy="4465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17245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0" y="0"/>
            <a:ext cx="83820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ct val="20000"/>
              </a:spcBef>
            </a:pPr>
            <a:endParaRPr lang="en-US" sz="2400">
              <a:latin typeface="Arial" charset="0"/>
              <a:ea typeface="ヒラギノ角ゴ Pro W3" charset="0"/>
              <a:cs typeface="ヒラギノ角ゴ Pro W3" charset="0"/>
            </a:endParaRPr>
          </a:p>
        </p:txBody>
      </p:sp>
      <p:sp>
        <p:nvSpPr>
          <p:cNvPr id="8" name="Rectangle 6"/>
          <p:cNvSpPr>
            <a:spLocks noChangeArrowheads="1"/>
          </p:cNvSpPr>
          <p:nvPr/>
        </p:nvSpPr>
        <p:spPr bwMode="auto">
          <a:xfrm>
            <a:off x="0" y="0"/>
            <a:ext cx="81534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ct val="20000"/>
              </a:spcBef>
            </a:pPr>
            <a:endParaRPr lang="en-US" sz="2400">
              <a:latin typeface="Arial" charset="0"/>
              <a:ea typeface="ヒラギノ角ゴ Pro W3" charset="0"/>
              <a:cs typeface="ヒラギノ角ゴ Pro W3" charset="0"/>
            </a:endParaRPr>
          </a:p>
        </p:txBody>
      </p:sp>
      <p:sp>
        <p:nvSpPr>
          <p:cNvPr id="9" name="Rectangle 7"/>
          <p:cNvSpPr>
            <a:spLocks noChangeArrowheads="1"/>
          </p:cNvSpPr>
          <p:nvPr/>
        </p:nvSpPr>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ct val="20000"/>
              </a:spcBef>
            </a:pPr>
            <a:endParaRPr lang="en-US" sz="2400">
              <a:latin typeface="Arial" charset="0"/>
              <a:ea typeface="ヒラギノ角ゴ Pro W3" charset="0"/>
              <a:cs typeface="ヒラギノ角ゴ Pro W3" charset="0"/>
            </a:endParaRPr>
          </a:p>
        </p:txBody>
      </p:sp>
      <p:sp>
        <p:nvSpPr>
          <p:cNvPr id="10" name="Rectangle 9"/>
          <p:cNvSpPr>
            <a:spLocks noChangeArrowheads="1"/>
          </p:cNvSpPr>
          <p:nvPr/>
        </p:nvSpPr>
        <p:spPr bwMode="auto">
          <a:xfrm>
            <a:off x="0" y="0"/>
            <a:ext cx="38862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ct val="20000"/>
              </a:spcBef>
            </a:pPr>
            <a:endParaRPr lang="en-US" sz="2400">
              <a:latin typeface="Arial" charset="0"/>
              <a:ea typeface="ヒラギノ角ゴ Pro W3" charset="0"/>
              <a:cs typeface="ヒラギノ角ゴ Pro W3" charset="0"/>
            </a:endParaRPr>
          </a:p>
        </p:txBody>
      </p:sp>
      <p:sp>
        <p:nvSpPr>
          <p:cNvPr id="11" name="Title 7"/>
          <p:cNvSpPr txBox="1">
            <a:spLocks/>
          </p:cNvSpPr>
          <p:nvPr/>
        </p:nvSpPr>
        <p:spPr bwMode="auto">
          <a:xfrm>
            <a:off x="0" y="381000"/>
            <a:ext cx="91440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smtClean="0">
                <a:ln>
                  <a:noFill/>
                </a:ln>
                <a:solidFill>
                  <a:schemeClr val="accent1"/>
                </a:solidFill>
                <a:effectLst/>
                <a:uLnTx/>
                <a:uFillTx/>
                <a:latin typeface="+mj-lt"/>
                <a:ea typeface="ＭＳ Ｐゴシック" charset="0"/>
                <a:cs typeface="ＭＳ Ｐゴシック" charset="0"/>
              </a:rPr>
              <a:t>P*:  Chance of Overfishing</a:t>
            </a:r>
            <a:endParaRPr kumimoji="0" lang="en-US" sz="3200" b="1" i="0" u="none" strike="noStrike" kern="1200" cap="none" spc="0" normalizeH="0" baseline="0" noProof="0" dirty="0">
              <a:ln>
                <a:noFill/>
              </a:ln>
              <a:solidFill>
                <a:schemeClr val="accent1"/>
              </a:solidFill>
              <a:effectLst/>
              <a:uLnTx/>
              <a:uFillTx/>
              <a:latin typeface="Calibri" charset="0"/>
              <a:ea typeface="ＭＳ Ｐゴシック" charset="0"/>
              <a:cs typeface="ＭＳ Ｐゴシック" charset="0"/>
            </a:endParaRPr>
          </a:p>
        </p:txBody>
      </p:sp>
      <p:sp>
        <p:nvSpPr>
          <p:cNvPr id="12" name="Rectangle 2"/>
          <p:cNvSpPr>
            <a:spLocks noChangeArrowheads="1"/>
          </p:cNvSpPr>
          <p:nvPr/>
        </p:nvSpPr>
        <p:spPr bwMode="auto">
          <a:xfrm>
            <a:off x="0"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latin typeface="+mj-lt"/>
            </a:endParaRPr>
          </a:p>
        </p:txBody>
      </p:sp>
      <p:pic>
        <p:nvPicPr>
          <p:cNvPr id="13" name="Picture 12" descr="high-var-shade"/>
          <p:cNvPicPr>
            <a:picLocks noChangeAspect="1" noChangeArrowheads="1"/>
          </p:cNvPicPr>
          <p:nvPr/>
        </p:nvPicPr>
        <p:blipFill>
          <a:blip r:embed="rId3" cstate="print"/>
          <a:srcRect/>
          <a:stretch>
            <a:fillRect/>
          </a:stretch>
        </p:blipFill>
        <p:spPr bwMode="auto">
          <a:xfrm>
            <a:off x="4343400" y="1524000"/>
            <a:ext cx="4591050" cy="4591050"/>
          </a:xfrm>
          <a:prstGeom prst="rect">
            <a:avLst/>
          </a:prstGeom>
          <a:noFill/>
          <a:ln w="9525">
            <a:noFill/>
            <a:miter lim="800000"/>
            <a:headEnd/>
            <a:tailEnd/>
          </a:ln>
        </p:spPr>
      </p:pic>
      <p:sp>
        <p:nvSpPr>
          <p:cNvPr id="14" name="Text Box 6"/>
          <p:cNvSpPr txBox="1">
            <a:spLocks noChangeArrowheads="1"/>
          </p:cNvSpPr>
          <p:nvPr/>
        </p:nvSpPr>
        <p:spPr bwMode="auto">
          <a:xfrm rot="-3583960">
            <a:off x="6629429" y="1561797"/>
            <a:ext cx="646331" cy="369332"/>
          </a:xfrm>
          <a:prstGeom prst="rect">
            <a:avLst/>
          </a:prstGeom>
          <a:noFill/>
          <a:ln w="9525">
            <a:noFill/>
            <a:miter lim="800000"/>
            <a:headEnd/>
            <a:tailEnd/>
          </a:ln>
        </p:spPr>
        <p:txBody>
          <a:bodyPr wrap="none">
            <a:spAutoFit/>
          </a:bodyPr>
          <a:lstStyle>
            <a:defPPr>
              <a:defRPr lang="en-US"/>
            </a:defPPr>
            <a:lvl1pPr algn="l" rtl="0" fontAlgn="base">
              <a:spcBef>
                <a:spcPct val="20000"/>
              </a:spcBef>
              <a:spcAft>
                <a:spcPct val="0"/>
              </a:spcAft>
              <a:defRPr sz="2400" kern="1200">
                <a:solidFill>
                  <a:schemeClr val="tx1"/>
                </a:solidFill>
                <a:latin typeface="Arial" charset="0"/>
                <a:ea typeface="ヒラギノ角ゴ Pro W3" pitchFamily="1" charset="-128"/>
                <a:cs typeface="+mn-cs"/>
              </a:defRPr>
            </a:lvl1pPr>
            <a:lvl2pPr marL="457200" algn="l" rtl="0" fontAlgn="base">
              <a:spcBef>
                <a:spcPct val="20000"/>
              </a:spcBef>
              <a:spcAft>
                <a:spcPct val="0"/>
              </a:spcAft>
              <a:defRPr sz="2400" kern="1200">
                <a:solidFill>
                  <a:schemeClr val="tx1"/>
                </a:solidFill>
                <a:latin typeface="Arial" charset="0"/>
                <a:ea typeface="ヒラギノ角ゴ Pro W3" pitchFamily="1" charset="-128"/>
                <a:cs typeface="+mn-cs"/>
              </a:defRPr>
            </a:lvl2pPr>
            <a:lvl3pPr marL="914400" algn="l" rtl="0" fontAlgn="base">
              <a:spcBef>
                <a:spcPct val="20000"/>
              </a:spcBef>
              <a:spcAft>
                <a:spcPct val="0"/>
              </a:spcAft>
              <a:defRPr sz="2400" kern="1200">
                <a:solidFill>
                  <a:schemeClr val="tx1"/>
                </a:solidFill>
                <a:latin typeface="Arial" charset="0"/>
                <a:ea typeface="ヒラギノ角ゴ Pro W3" pitchFamily="1" charset="-128"/>
                <a:cs typeface="+mn-cs"/>
              </a:defRPr>
            </a:lvl3pPr>
            <a:lvl4pPr marL="1371600" algn="l" rtl="0" fontAlgn="base">
              <a:spcBef>
                <a:spcPct val="20000"/>
              </a:spcBef>
              <a:spcAft>
                <a:spcPct val="0"/>
              </a:spcAft>
              <a:defRPr sz="2400" kern="1200">
                <a:solidFill>
                  <a:schemeClr val="tx1"/>
                </a:solidFill>
                <a:latin typeface="Arial" charset="0"/>
                <a:ea typeface="ヒラギノ角ゴ Pro W3" pitchFamily="1" charset="-128"/>
                <a:cs typeface="+mn-cs"/>
              </a:defRPr>
            </a:lvl4pPr>
            <a:lvl5pPr marL="1828800" algn="l" rtl="0" fontAlgn="base">
              <a:spcBef>
                <a:spcPct val="20000"/>
              </a:spcBef>
              <a:spcAft>
                <a:spcPct val="0"/>
              </a:spcAft>
              <a:defRPr sz="2400" kern="1200">
                <a:solidFill>
                  <a:schemeClr val="tx1"/>
                </a:solidFill>
                <a:latin typeface="Arial" charset="0"/>
                <a:ea typeface="ヒラギノ角ゴ Pro W3" pitchFamily="1" charset="-128"/>
                <a:cs typeface="+mn-cs"/>
              </a:defRPr>
            </a:lvl5pPr>
            <a:lvl6pPr marL="2286000" algn="l" defTabSz="914400" rtl="0" eaLnBrk="1" latinLnBrk="0" hangingPunct="1">
              <a:defRPr sz="2400" kern="1200">
                <a:solidFill>
                  <a:schemeClr val="tx1"/>
                </a:solidFill>
                <a:latin typeface="Arial" charset="0"/>
                <a:ea typeface="ヒラギノ角ゴ Pro W3" pitchFamily="1" charset="-128"/>
                <a:cs typeface="+mn-cs"/>
              </a:defRPr>
            </a:lvl6pPr>
            <a:lvl7pPr marL="2743200" algn="l" defTabSz="914400" rtl="0" eaLnBrk="1" latinLnBrk="0" hangingPunct="1">
              <a:defRPr sz="2400" kern="1200">
                <a:solidFill>
                  <a:schemeClr val="tx1"/>
                </a:solidFill>
                <a:latin typeface="Arial" charset="0"/>
                <a:ea typeface="ヒラギノ角ゴ Pro W3" pitchFamily="1" charset="-128"/>
                <a:cs typeface="+mn-cs"/>
              </a:defRPr>
            </a:lvl7pPr>
            <a:lvl8pPr marL="3200400" algn="l" defTabSz="914400" rtl="0" eaLnBrk="1" latinLnBrk="0" hangingPunct="1">
              <a:defRPr sz="2400" kern="1200">
                <a:solidFill>
                  <a:schemeClr val="tx1"/>
                </a:solidFill>
                <a:latin typeface="Arial" charset="0"/>
                <a:ea typeface="ヒラギノ角ゴ Pro W3" pitchFamily="1" charset="-128"/>
                <a:cs typeface="+mn-cs"/>
              </a:defRPr>
            </a:lvl8pPr>
            <a:lvl9pPr marL="3657600" algn="l" defTabSz="914400" rtl="0" eaLnBrk="1" latinLnBrk="0" hangingPunct="1">
              <a:defRPr sz="2400" kern="1200">
                <a:solidFill>
                  <a:schemeClr val="tx1"/>
                </a:solidFill>
                <a:latin typeface="Arial" charset="0"/>
                <a:ea typeface="ヒラギノ角ゴ Pro W3" pitchFamily="1" charset="-128"/>
                <a:cs typeface="+mn-cs"/>
              </a:defRPr>
            </a:lvl9pPr>
          </a:lstStyle>
          <a:p>
            <a:r>
              <a:rPr lang="en-US" sz="1800" b="1" dirty="0" smtClean="0"/>
              <a:t>OFL</a:t>
            </a:r>
            <a:endParaRPr lang="en-US" sz="1800" b="1" dirty="0"/>
          </a:p>
        </p:txBody>
      </p:sp>
      <p:sp>
        <p:nvSpPr>
          <p:cNvPr id="15" name="Text Box 6"/>
          <p:cNvSpPr txBox="1">
            <a:spLocks noChangeArrowheads="1"/>
          </p:cNvSpPr>
          <p:nvPr/>
        </p:nvSpPr>
        <p:spPr bwMode="auto">
          <a:xfrm rot="-3583960">
            <a:off x="5827277" y="1518230"/>
            <a:ext cx="1223412" cy="369332"/>
          </a:xfrm>
          <a:prstGeom prst="rect">
            <a:avLst/>
          </a:prstGeom>
          <a:noFill/>
          <a:ln w="9525">
            <a:noFill/>
            <a:miter lim="800000"/>
            <a:headEnd/>
            <a:tailEnd/>
          </a:ln>
        </p:spPr>
        <p:txBody>
          <a:bodyPr wrap="none">
            <a:spAutoFit/>
          </a:bodyPr>
          <a:lstStyle>
            <a:defPPr>
              <a:defRPr lang="en-US"/>
            </a:defPPr>
            <a:lvl1pPr algn="l" rtl="0" fontAlgn="base">
              <a:spcBef>
                <a:spcPct val="20000"/>
              </a:spcBef>
              <a:spcAft>
                <a:spcPct val="0"/>
              </a:spcAft>
              <a:defRPr sz="2400" kern="1200">
                <a:solidFill>
                  <a:schemeClr val="tx1"/>
                </a:solidFill>
                <a:latin typeface="Arial" charset="0"/>
                <a:ea typeface="ヒラギノ角ゴ Pro W3" pitchFamily="1" charset="-128"/>
                <a:cs typeface="+mn-cs"/>
              </a:defRPr>
            </a:lvl1pPr>
            <a:lvl2pPr marL="457200" algn="l" rtl="0" fontAlgn="base">
              <a:spcBef>
                <a:spcPct val="20000"/>
              </a:spcBef>
              <a:spcAft>
                <a:spcPct val="0"/>
              </a:spcAft>
              <a:defRPr sz="2400" kern="1200">
                <a:solidFill>
                  <a:schemeClr val="tx1"/>
                </a:solidFill>
                <a:latin typeface="Arial" charset="0"/>
                <a:ea typeface="ヒラギノ角ゴ Pro W3" pitchFamily="1" charset="-128"/>
                <a:cs typeface="+mn-cs"/>
              </a:defRPr>
            </a:lvl2pPr>
            <a:lvl3pPr marL="914400" algn="l" rtl="0" fontAlgn="base">
              <a:spcBef>
                <a:spcPct val="20000"/>
              </a:spcBef>
              <a:spcAft>
                <a:spcPct val="0"/>
              </a:spcAft>
              <a:defRPr sz="2400" kern="1200">
                <a:solidFill>
                  <a:schemeClr val="tx1"/>
                </a:solidFill>
                <a:latin typeface="Arial" charset="0"/>
                <a:ea typeface="ヒラギノ角ゴ Pro W3" pitchFamily="1" charset="-128"/>
                <a:cs typeface="+mn-cs"/>
              </a:defRPr>
            </a:lvl3pPr>
            <a:lvl4pPr marL="1371600" algn="l" rtl="0" fontAlgn="base">
              <a:spcBef>
                <a:spcPct val="20000"/>
              </a:spcBef>
              <a:spcAft>
                <a:spcPct val="0"/>
              </a:spcAft>
              <a:defRPr sz="2400" kern="1200">
                <a:solidFill>
                  <a:schemeClr val="tx1"/>
                </a:solidFill>
                <a:latin typeface="Arial" charset="0"/>
                <a:ea typeface="ヒラギノ角ゴ Pro W3" pitchFamily="1" charset="-128"/>
                <a:cs typeface="+mn-cs"/>
              </a:defRPr>
            </a:lvl4pPr>
            <a:lvl5pPr marL="1828800" algn="l" rtl="0" fontAlgn="base">
              <a:spcBef>
                <a:spcPct val="20000"/>
              </a:spcBef>
              <a:spcAft>
                <a:spcPct val="0"/>
              </a:spcAft>
              <a:defRPr sz="2400" kern="1200">
                <a:solidFill>
                  <a:schemeClr val="tx1"/>
                </a:solidFill>
                <a:latin typeface="Arial" charset="0"/>
                <a:ea typeface="ヒラギノ角ゴ Pro W3" pitchFamily="1" charset="-128"/>
                <a:cs typeface="+mn-cs"/>
              </a:defRPr>
            </a:lvl5pPr>
            <a:lvl6pPr marL="2286000" algn="l" defTabSz="914400" rtl="0" eaLnBrk="1" latinLnBrk="0" hangingPunct="1">
              <a:defRPr sz="2400" kern="1200">
                <a:solidFill>
                  <a:schemeClr val="tx1"/>
                </a:solidFill>
                <a:latin typeface="Arial" charset="0"/>
                <a:ea typeface="ヒラギノ角ゴ Pro W3" pitchFamily="1" charset="-128"/>
                <a:cs typeface="+mn-cs"/>
              </a:defRPr>
            </a:lvl6pPr>
            <a:lvl7pPr marL="2743200" algn="l" defTabSz="914400" rtl="0" eaLnBrk="1" latinLnBrk="0" hangingPunct="1">
              <a:defRPr sz="2400" kern="1200">
                <a:solidFill>
                  <a:schemeClr val="tx1"/>
                </a:solidFill>
                <a:latin typeface="Arial" charset="0"/>
                <a:ea typeface="ヒラギノ角ゴ Pro W3" pitchFamily="1" charset="-128"/>
                <a:cs typeface="+mn-cs"/>
              </a:defRPr>
            </a:lvl7pPr>
            <a:lvl8pPr marL="3200400" algn="l" defTabSz="914400" rtl="0" eaLnBrk="1" latinLnBrk="0" hangingPunct="1">
              <a:defRPr sz="2400" kern="1200">
                <a:solidFill>
                  <a:schemeClr val="tx1"/>
                </a:solidFill>
                <a:latin typeface="Arial" charset="0"/>
                <a:ea typeface="ヒラギノ角ゴ Pro W3" pitchFamily="1" charset="-128"/>
                <a:cs typeface="+mn-cs"/>
              </a:defRPr>
            </a:lvl8pPr>
            <a:lvl9pPr marL="3657600" algn="l" defTabSz="914400" rtl="0" eaLnBrk="1" latinLnBrk="0" hangingPunct="1">
              <a:defRPr sz="2400" kern="1200">
                <a:solidFill>
                  <a:schemeClr val="tx1"/>
                </a:solidFill>
                <a:latin typeface="Arial" charset="0"/>
                <a:ea typeface="ヒラギノ角ゴ Pro W3" pitchFamily="1" charset="-128"/>
                <a:cs typeface="+mn-cs"/>
              </a:defRPr>
            </a:lvl9pPr>
          </a:lstStyle>
          <a:p>
            <a:r>
              <a:rPr lang="en-US" sz="1800" b="1" dirty="0" smtClean="0"/>
              <a:t>ABC/ACL</a:t>
            </a:r>
            <a:endParaRPr lang="en-US" sz="1800" b="1" dirty="0"/>
          </a:p>
        </p:txBody>
      </p:sp>
      <p:sp>
        <p:nvSpPr>
          <p:cNvPr id="16" name="Text Box 6"/>
          <p:cNvSpPr txBox="1">
            <a:spLocks noChangeArrowheads="1"/>
          </p:cNvSpPr>
          <p:nvPr/>
        </p:nvSpPr>
        <p:spPr bwMode="auto">
          <a:xfrm>
            <a:off x="5867400" y="5814001"/>
            <a:ext cx="1828800" cy="369332"/>
          </a:xfrm>
          <a:prstGeom prst="rect">
            <a:avLst/>
          </a:prstGeom>
          <a:solidFill>
            <a:schemeClr val="bg1"/>
          </a:solidFill>
          <a:ln w="9525">
            <a:noFill/>
            <a:miter lim="800000"/>
            <a:headEnd/>
            <a:tailEnd/>
          </a:ln>
        </p:spPr>
        <p:txBody>
          <a:bodyPr wrap="square">
            <a:spAutoFit/>
          </a:bodyPr>
          <a:lstStyle>
            <a:defPPr>
              <a:defRPr lang="en-US"/>
            </a:defPPr>
            <a:lvl1pPr algn="l" rtl="0" fontAlgn="base">
              <a:spcBef>
                <a:spcPct val="20000"/>
              </a:spcBef>
              <a:spcAft>
                <a:spcPct val="0"/>
              </a:spcAft>
              <a:defRPr sz="2400" kern="1200">
                <a:solidFill>
                  <a:schemeClr val="tx1"/>
                </a:solidFill>
                <a:latin typeface="Arial" charset="0"/>
                <a:ea typeface="ヒラギノ角ゴ Pro W3" pitchFamily="1" charset="-128"/>
                <a:cs typeface="+mn-cs"/>
              </a:defRPr>
            </a:lvl1pPr>
            <a:lvl2pPr marL="457200" algn="l" rtl="0" fontAlgn="base">
              <a:spcBef>
                <a:spcPct val="20000"/>
              </a:spcBef>
              <a:spcAft>
                <a:spcPct val="0"/>
              </a:spcAft>
              <a:defRPr sz="2400" kern="1200">
                <a:solidFill>
                  <a:schemeClr val="tx1"/>
                </a:solidFill>
                <a:latin typeface="Arial" charset="0"/>
                <a:ea typeface="ヒラギノ角ゴ Pro W3" pitchFamily="1" charset="-128"/>
                <a:cs typeface="+mn-cs"/>
              </a:defRPr>
            </a:lvl2pPr>
            <a:lvl3pPr marL="914400" algn="l" rtl="0" fontAlgn="base">
              <a:spcBef>
                <a:spcPct val="20000"/>
              </a:spcBef>
              <a:spcAft>
                <a:spcPct val="0"/>
              </a:spcAft>
              <a:defRPr sz="2400" kern="1200">
                <a:solidFill>
                  <a:schemeClr val="tx1"/>
                </a:solidFill>
                <a:latin typeface="Arial" charset="0"/>
                <a:ea typeface="ヒラギノ角ゴ Pro W3" pitchFamily="1" charset="-128"/>
                <a:cs typeface="+mn-cs"/>
              </a:defRPr>
            </a:lvl3pPr>
            <a:lvl4pPr marL="1371600" algn="l" rtl="0" fontAlgn="base">
              <a:spcBef>
                <a:spcPct val="20000"/>
              </a:spcBef>
              <a:spcAft>
                <a:spcPct val="0"/>
              </a:spcAft>
              <a:defRPr sz="2400" kern="1200">
                <a:solidFill>
                  <a:schemeClr val="tx1"/>
                </a:solidFill>
                <a:latin typeface="Arial" charset="0"/>
                <a:ea typeface="ヒラギノ角ゴ Pro W3" pitchFamily="1" charset="-128"/>
                <a:cs typeface="+mn-cs"/>
              </a:defRPr>
            </a:lvl4pPr>
            <a:lvl5pPr marL="1828800" algn="l" rtl="0" fontAlgn="base">
              <a:spcBef>
                <a:spcPct val="20000"/>
              </a:spcBef>
              <a:spcAft>
                <a:spcPct val="0"/>
              </a:spcAft>
              <a:defRPr sz="2400" kern="1200">
                <a:solidFill>
                  <a:schemeClr val="tx1"/>
                </a:solidFill>
                <a:latin typeface="Arial" charset="0"/>
                <a:ea typeface="ヒラギノ角ゴ Pro W3" pitchFamily="1" charset="-128"/>
                <a:cs typeface="+mn-cs"/>
              </a:defRPr>
            </a:lvl5pPr>
            <a:lvl6pPr marL="2286000" algn="l" defTabSz="914400" rtl="0" eaLnBrk="1" latinLnBrk="0" hangingPunct="1">
              <a:defRPr sz="2400" kern="1200">
                <a:solidFill>
                  <a:schemeClr val="tx1"/>
                </a:solidFill>
                <a:latin typeface="Arial" charset="0"/>
                <a:ea typeface="ヒラギノ角ゴ Pro W3" pitchFamily="1" charset="-128"/>
                <a:cs typeface="+mn-cs"/>
              </a:defRPr>
            </a:lvl6pPr>
            <a:lvl7pPr marL="2743200" algn="l" defTabSz="914400" rtl="0" eaLnBrk="1" latinLnBrk="0" hangingPunct="1">
              <a:defRPr sz="2400" kern="1200">
                <a:solidFill>
                  <a:schemeClr val="tx1"/>
                </a:solidFill>
                <a:latin typeface="Arial" charset="0"/>
                <a:ea typeface="ヒラギノ角ゴ Pro W3" pitchFamily="1" charset="-128"/>
                <a:cs typeface="+mn-cs"/>
              </a:defRPr>
            </a:lvl7pPr>
            <a:lvl8pPr marL="3200400" algn="l" defTabSz="914400" rtl="0" eaLnBrk="1" latinLnBrk="0" hangingPunct="1">
              <a:defRPr sz="2400" kern="1200">
                <a:solidFill>
                  <a:schemeClr val="tx1"/>
                </a:solidFill>
                <a:latin typeface="Arial" charset="0"/>
                <a:ea typeface="ヒラギノ角ゴ Pro W3" pitchFamily="1" charset="-128"/>
                <a:cs typeface="+mn-cs"/>
              </a:defRPr>
            </a:lvl8pPr>
            <a:lvl9pPr marL="3657600" algn="l" defTabSz="914400" rtl="0" eaLnBrk="1" latinLnBrk="0" hangingPunct="1">
              <a:defRPr sz="2400" kern="1200">
                <a:solidFill>
                  <a:schemeClr val="tx1"/>
                </a:solidFill>
                <a:latin typeface="Arial" charset="0"/>
                <a:ea typeface="ヒラギノ角ゴ Pro W3" pitchFamily="1" charset="-128"/>
                <a:cs typeface="+mn-cs"/>
              </a:defRPr>
            </a:lvl9pPr>
          </a:lstStyle>
          <a:p>
            <a:pPr algn="ctr"/>
            <a:r>
              <a:rPr lang="en-US" sz="1800" b="1" dirty="0" smtClean="0"/>
              <a:t>Catch</a:t>
            </a:r>
            <a:endParaRPr lang="en-US" sz="1800" b="1" dirty="0"/>
          </a:p>
        </p:txBody>
      </p:sp>
      <p:sp>
        <p:nvSpPr>
          <p:cNvPr id="17" name="TextBox 1"/>
          <p:cNvSpPr txBox="1"/>
          <p:nvPr/>
        </p:nvSpPr>
        <p:spPr>
          <a:xfrm>
            <a:off x="5600700" y="4648200"/>
            <a:ext cx="533400" cy="461665"/>
          </a:xfrm>
          <a:prstGeom prst="rect">
            <a:avLst/>
          </a:prstGeom>
          <a:noFill/>
        </p:spPr>
        <p:txBody>
          <a:bodyPr wrap="square" rtlCol="0">
            <a:spAutoFit/>
          </a:bodyPr>
          <a:lstStyle>
            <a:defPPr>
              <a:defRPr lang="en-US"/>
            </a:defPPr>
            <a:lvl1pPr algn="l" rtl="0" fontAlgn="base">
              <a:spcBef>
                <a:spcPct val="20000"/>
              </a:spcBef>
              <a:spcAft>
                <a:spcPct val="0"/>
              </a:spcAft>
              <a:defRPr sz="2400" kern="1200">
                <a:solidFill>
                  <a:schemeClr val="tx1"/>
                </a:solidFill>
                <a:latin typeface="Arial" charset="0"/>
                <a:ea typeface="ヒラギノ角ゴ Pro W3" pitchFamily="1" charset="-128"/>
                <a:cs typeface="+mn-cs"/>
              </a:defRPr>
            </a:lvl1pPr>
            <a:lvl2pPr marL="457200" algn="l" rtl="0" fontAlgn="base">
              <a:spcBef>
                <a:spcPct val="20000"/>
              </a:spcBef>
              <a:spcAft>
                <a:spcPct val="0"/>
              </a:spcAft>
              <a:defRPr sz="2400" kern="1200">
                <a:solidFill>
                  <a:schemeClr val="tx1"/>
                </a:solidFill>
                <a:latin typeface="Arial" charset="0"/>
                <a:ea typeface="ヒラギノ角ゴ Pro W3" pitchFamily="1" charset="-128"/>
                <a:cs typeface="+mn-cs"/>
              </a:defRPr>
            </a:lvl2pPr>
            <a:lvl3pPr marL="914400" algn="l" rtl="0" fontAlgn="base">
              <a:spcBef>
                <a:spcPct val="20000"/>
              </a:spcBef>
              <a:spcAft>
                <a:spcPct val="0"/>
              </a:spcAft>
              <a:defRPr sz="2400" kern="1200">
                <a:solidFill>
                  <a:schemeClr val="tx1"/>
                </a:solidFill>
                <a:latin typeface="Arial" charset="0"/>
                <a:ea typeface="ヒラギノ角ゴ Pro W3" pitchFamily="1" charset="-128"/>
                <a:cs typeface="+mn-cs"/>
              </a:defRPr>
            </a:lvl3pPr>
            <a:lvl4pPr marL="1371600" algn="l" rtl="0" fontAlgn="base">
              <a:spcBef>
                <a:spcPct val="20000"/>
              </a:spcBef>
              <a:spcAft>
                <a:spcPct val="0"/>
              </a:spcAft>
              <a:defRPr sz="2400" kern="1200">
                <a:solidFill>
                  <a:schemeClr val="tx1"/>
                </a:solidFill>
                <a:latin typeface="Arial" charset="0"/>
                <a:ea typeface="ヒラギノ角ゴ Pro W3" pitchFamily="1" charset="-128"/>
                <a:cs typeface="+mn-cs"/>
              </a:defRPr>
            </a:lvl4pPr>
            <a:lvl5pPr marL="1828800" algn="l" rtl="0" fontAlgn="base">
              <a:spcBef>
                <a:spcPct val="20000"/>
              </a:spcBef>
              <a:spcAft>
                <a:spcPct val="0"/>
              </a:spcAft>
              <a:defRPr sz="2400" kern="1200">
                <a:solidFill>
                  <a:schemeClr val="tx1"/>
                </a:solidFill>
                <a:latin typeface="Arial" charset="0"/>
                <a:ea typeface="ヒラギノ角ゴ Pro W3" pitchFamily="1" charset="-128"/>
                <a:cs typeface="+mn-cs"/>
              </a:defRPr>
            </a:lvl5pPr>
            <a:lvl6pPr marL="2286000" algn="l" defTabSz="914400" rtl="0" eaLnBrk="1" latinLnBrk="0" hangingPunct="1">
              <a:defRPr sz="2400" kern="1200">
                <a:solidFill>
                  <a:schemeClr val="tx1"/>
                </a:solidFill>
                <a:latin typeface="Arial" charset="0"/>
                <a:ea typeface="ヒラギノ角ゴ Pro W3" pitchFamily="1" charset="-128"/>
                <a:cs typeface="+mn-cs"/>
              </a:defRPr>
            </a:lvl6pPr>
            <a:lvl7pPr marL="2743200" algn="l" defTabSz="914400" rtl="0" eaLnBrk="1" latinLnBrk="0" hangingPunct="1">
              <a:defRPr sz="2400" kern="1200">
                <a:solidFill>
                  <a:schemeClr val="tx1"/>
                </a:solidFill>
                <a:latin typeface="Arial" charset="0"/>
                <a:ea typeface="ヒラギノ角ゴ Pro W3" pitchFamily="1" charset="-128"/>
                <a:cs typeface="+mn-cs"/>
              </a:defRPr>
            </a:lvl7pPr>
            <a:lvl8pPr marL="3200400" algn="l" defTabSz="914400" rtl="0" eaLnBrk="1" latinLnBrk="0" hangingPunct="1">
              <a:defRPr sz="2400" kern="1200">
                <a:solidFill>
                  <a:schemeClr val="tx1"/>
                </a:solidFill>
                <a:latin typeface="Arial" charset="0"/>
                <a:ea typeface="ヒラギノ角ゴ Pro W3" pitchFamily="1" charset="-128"/>
                <a:cs typeface="+mn-cs"/>
              </a:defRPr>
            </a:lvl8pPr>
            <a:lvl9pPr marL="3657600" algn="l" defTabSz="914400" rtl="0" eaLnBrk="1" latinLnBrk="0" hangingPunct="1">
              <a:defRPr sz="2400" kern="1200">
                <a:solidFill>
                  <a:schemeClr val="tx1"/>
                </a:solidFill>
                <a:latin typeface="Arial" charset="0"/>
                <a:ea typeface="ヒラギノ角ゴ Pro W3" pitchFamily="1" charset="-128"/>
                <a:cs typeface="+mn-cs"/>
              </a:defRPr>
            </a:lvl9pPr>
          </a:lstStyle>
          <a:p>
            <a:r>
              <a:rPr lang="en-US" sz="2400" b="1" dirty="0" smtClean="0"/>
              <a:t>P*</a:t>
            </a:r>
            <a:endParaRPr lang="en-US" sz="2400" b="1" dirty="0"/>
          </a:p>
        </p:txBody>
      </p:sp>
      <p:sp>
        <p:nvSpPr>
          <p:cNvPr id="18" name="Content Placeholder 7"/>
          <p:cNvSpPr txBox="1">
            <a:spLocks/>
          </p:cNvSpPr>
          <p:nvPr/>
        </p:nvSpPr>
        <p:spPr>
          <a:xfrm>
            <a:off x="152400" y="1295400"/>
            <a:ext cx="4191000" cy="5334000"/>
          </a:xfrm>
          <a:prstGeom prst="rect">
            <a:avLst/>
          </a:prstGeom>
        </p:spPr>
        <p:txBody>
          <a:bodyPr>
            <a:normAutofit/>
          </a:body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chemeClr val="tx2"/>
                </a:solidFill>
                <a:effectLst/>
                <a:uLnTx/>
                <a:uFillTx/>
                <a:latin typeface="+mn-lt"/>
                <a:ea typeface="ＭＳ Ｐゴシック" charset="0"/>
                <a:cs typeface="ＭＳ Ｐゴシック" charset="0"/>
              </a:rPr>
              <a:t>SSC is expected to address scientific uncertainty when setting ABC</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chemeClr val="tx2"/>
                </a:solidFill>
                <a:effectLst/>
                <a:uLnTx/>
                <a:uFillTx/>
                <a:latin typeface="+mn-lt"/>
                <a:ea typeface="ＭＳ Ｐゴシック" charset="0"/>
                <a:cs typeface="ＭＳ Ｐゴシック" charset="0"/>
              </a:rPr>
              <a:t>Curve shows scientific uncertainty in estimate of OFL</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chemeClr val="tx2"/>
                </a:solidFill>
                <a:effectLst/>
                <a:uLnTx/>
                <a:uFillTx/>
                <a:latin typeface="+mn-lt"/>
                <a:ea typeface="ＭＳ Ｐゴシック" charset="0"/>
                <a:cs typeface="ＭＳ Ｐゴシック" charset="0"/>
              </a:rPr>
              <a:t>True, but unknown, OFL could be higher or lower</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chemeClr val="tx2"/>
                </a:solidFill>
                <a:effectLst/>
                <a:uLnTx/>
                <a:uFillTx/>
                <a:latin typeface="+mn-lt"/>
                <a:ea typeface="ＭＳ Ｐゴシック" charset="0"/>
                <a:cs typeface="ＭＳ Ｐゴシック" charset="0"/>
              </a:rPr>
              <a:t>P* is chance that true OFL is less than ABC, the targeted catch</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chemeClr val="tx2"/>
                </a:solidFill>
                <a:effectLst/>
                <a:uLnTx/>
                <a:uFillTx/>
                <a:latin typeface="+mn-lt"/>
                <a:ea typeface="ＭＳ Ｐゴシック" charset="0"/>
                <a:cs typeface="ＭＳ Ｐゴシック" charset="0"/>
              </a:rPr>
              <a:t>Setting ABC &lt; OFL reduces chance that catching this ABC will lead to overfishing</a:t>
            </a: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000" b="1" i="0" u="none" strike="noStrike" kern="1200" cap="none" spc="0" normalizeH="0" baseline="0" noProof="0" dirty="0" smtClean="0">
                <a:ln>
                  <a:noFill/>
                </a:ln>
                <a:solidFill>
                  <a:schemeClr val="tx2"/>
                </a:solidFill>
                <a:effectLst/>
                <a:uLnTx/>
                <a:uFillTx/>
                <a:latin typeface="+mn-lt"/>
                <a:ea typeface="ＭＳ Ｐゴシック" charset="0"/>
                <a:cs typeface="ＭＳ Ｐゴシック" charset="0"/>
              </a:rPr>
              <a:t>Trade-off:  How much catch is foregone to achieve an acceptably low chance of overfishing?</a:t>
            </a:r>
            <a:endParaRPr kumimoji="0" lang="en-US" sz="2000" b="1" i="0" u="none" strike="noStrike" kern="1200" cap="none" spc="0" normalizeH="0" baseline="0" noProof="0" dirty="0">
              <a:ln>
                <a:noFill/>
              </a:ln>
              <a:solidFill>
                <a:schemeClr val="tx2"/>
              </a:solidFill>
              <a:effectLst/>
              <a:uLnTx/>
              <a:uFillTx/>
              <a:latin typeface="+mn-lt"/>
              <a:ea typeface="ＭＳ Ｐゴシック" charset="0"/>
              <a:cs typeface="ＭＳ Ｐゴシック" charset="0"/>
            </a:endParaRPr>
          </a:p>
        </p:txBody>
      </p:sp>
      <p:sp>
        <p:nvSpPr>
          <p:cNvPr id="19" name="TextBox 18"/>
          <p:cNvSpPr txBox="1"/>
          <p:nvPr/>
        </p:nvSpPr>
        <p:spPr>
          <a:xfrm rot="16200000">
            <a:off x="2343150" y="3568185"/>
            <a:ext cx="4457700" cy="369332"/>
          </a:xfrm>
          <a:prstGeom prst="rect">
            <a:avLst/>
          </a:prstGeom>
          <a:solidFill>
            <a:schemeClr val="bg1"/>
          </a:solidFill>
        </p:spPr>
        <p:txBody>
          <a:bodyPr wrap="square" rtlCol="0">
            <a:spAutoFit/>
          </a:bodyPr>
          <a:lstStyle/>
          <a:p>
            <a:pPr algn="ctr"/>
            <a:r>
              <a:rPr lang="en-US" b="1" dirty="0" smtClean="0"/>
              <a:t>Chance (probability)</a:t>
            </a:r>
            <a:endParaRPr lang="en-US" b="1" dirty="0"/>
          </a:p>
        </p:txBody>
      </p:sp>
    </p:spTree>
    <p:extLst>
      <p:ext uri="{BB962C8B-B14F-4D97-AF65-F5344CB8AC3E}">
        <p14:creationId xmlns:p14="http://schemas.microsoft.com/office/powerpoint/2010/main" val="3672400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636813"/>
            <a:ext cx="9144000" cy="533400"/>
          </a:xfrm>
        </p:spPr>
        <p:txBody>
          <a:bodyPr>
            <a:noAutofit/>
          </a:bodyPr>
          <a:lstStyle/>
          <a:p>
            <a:pPr algn="ctr"/>
            <a:r>
              <a:rPr lang="en-US" sz="3200" b="1" dirty="0" smtClean="0"/>
              <a:t>MSFCMA:  National </a:t>
            </a:r>
            <a:r>
              <a:rPr lang="en-US" sz="3200" b="1" dirty="0" smtClean="0"/>
              <a:t>Standards 1, 2, 3</a:t>
            </a:r>
            <a:endParaRPr lang="en-US" sz="3200" b="1" dirty="0" smtClean="0"/>
          </a:p>
        </p:txBody>
      </p:sp>
      <p:sp>
        <p:nvSpPr>
          <p:cNvPr id="4100" name="Rectangle 3"/>
          <p:cNvSpPr>
            <a:spLocks noGrp="1" noChangeArrowheads="1"/>
          </p:cNvSpPr>
          <p:nvPr>
            <p:ph idx="1"/>
          </p:nvPr>
        </p:nvSpPr>
        <p:spPr>
          <a:xfrm>
            <a:off x="228600" y="1295400"/>
            <a:ext cx="8686800" cy="1374408"/>
          </a:xfrm>
        </p:spPr>
        <p:txBody>
          <a:bodyPr>
            <a:normAutofit/>
          </a:bodyPr>
          <a:lstStyle/>
          <a:p>
            <a:pPr marL="0" indent="0" algn="ctr">
              <a:lnSpc>
                <a:spcPct val="110000"/>
              </a:lnSpc>
              <a:spcBef>
                <a:spcPct val="50000"/>
              </a:spcBef>
              <a:buNone/>
              <a:defRPr/>
            </a:pPr>
            <a:r>
              <a:rPr lang="en-US" sz="2400" b="1" dirty="0" smtClean="0"/>
              <a:t>NS1:  “Conservation </a:t>
            </a:r>
            <a:r>
              <a:rPr lang="en-US" sz="2400" b="1" dirty="0" smtClean="0"/>
              <a:t>and management measures shall </a:t>
            </a:r>
            <a:r>
              <a:rPr lang="en-US" sz="2400" b="1" u="sng" dirty="0" smtClean="0">
                <a:solidFill>
                  <a:srgbClr val="FF0000"/>
                </a:solidFill>
                <a:latin typeface="Arial Black" pitchFamily="34" charset="0"/>
              </a:rPr>
              <a:t>prevent overfishing</a:t>
            </a:r>
            <a:r>
              <a:rPr lang="en-US" sz="2400" b="1" dirty="0" smtClean="0"/>
              <a:t> while achieving, on a continuing basis, the </a:t>
            </a:r>
            <a:r>
              <a:rPr lang="en-US" sz="2400" b="1" u="sng" dirty="0" smtClean="0">
                <a:solidFill>
                  <a:srgbClr val="FF0000"/>
                </a:solidFill>
                <a:latin typeface="Arial Black" pitchFamily="34" charset="0"/>
              </a:rPr>
              <a:t>optimum yield</a:t>
            </a:r>
            <a:r>
              <a:rPr lang="en-US" sz="2400" b="1" dirty="0" smtClean="0">
                <a:solidFill>
                  <a:srgbClr val="FF0000"/>
                </a:solidFill>
              </a:rPr>
              <a:t> </a:t>
            </a:r>
            <a:r>
              <a:rPr lang="en-US" sz="2400" b="1" dirty="0" smtClean="0"/>
              <a:t>from each fishery for the United States fishing industry.”</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023" t="18468" r="8470" b="9671"/>
          <a:stretch/>
        </p:blipFill>
        <p:spPr bwMode="auto">
          <a:xfrm>
            <a:off x="152400" y="2743200"/>
            <a:ext cx="5305125" cy="3305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txBox="1">
            <a:spLocks noChangeArrowheads="1"/>
          </p:cNvSpPr>
          <p:nvPr/>
        </p:nvSpPr>
        <p:spPr>
          <a:xfrm>
            <a:off x="5105400" y="2743200"/>
            <a:ext cx="4114800" cy="165253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lnSpc>
                <a:spcPct val="110000"/>
              </a:lnSpc>
              <a:spcBef>
                <a:spcPct val="50000"/>
              </a:spcBef>
              <a:spcAft>
                <a:spcPts val="0"/>
              </a:spcAft>
              <a:buNone/>
              <a:defRPr/>
            </a:pPr>
            <a:r>
              <a:rPr lang="en-US" sz="2400" b="1" dirty="0" smtClean="0"/>
              <a:t>NS2</a:t>
            </a:r>
            <a:r>
              <a:rPr lang="en-US" sz="2400" b="1" dirty="0"/>
              <a:t>:  “Conservation and management measures shall be based upon the </a:t>
            </a:r>
            <a:r>
              <a:rPr lang="en-US" sz="2400" b="1" dirty="0">
                <a:solidFill>
                  <a:srgbClr val="FF0000"/>
                </a:solidFill>
              </a:rPr>
              <a:t>best scientific information </a:t>
            </a:r>
            <a:r>
              <a:rPr lang="en-US" sz="2400" b="1" dirty="0" smtClean="0">
                <a:solidFill>
                  <a:srgbClr val="FF0000"/>
                </a:solidFill>
              </a:rPr>
              <a:t>available</a:t>
            </a:r>
            <a:r>
              <a:rPr lang="en-US" sz="2400" b="1" dirty="0" smtClean="0"/>
              <a:t>.”</a:t>
            </a:r>
            <a:endParaRPr lang="en-US" sz="2400" b="1" dirty="0" smtClean="0"/>
          </a:p>
        </p:txBody>
      </p:sp>
      <p:sp>
        <p:nvSpPr>
          <p:cNvPr id="9" name="Rectangle 3"/>
          <p:cNvSpPr txBox="1">
            <a:spLocks noChangeArrowheads="1"/>
          </p:cNvSpPr>
          <p:nvPr/>
        </p:nvSpPr>
        <p:spPr>
          <a:xfrm>
            <a:off x="5457524" y="4395738"/>
            <a:ext cx="3686475" cy="165253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lnSpc>
                <a:spcPct val="110000"/>
              </a:lnSpc>
              <a:spcBef>
                <a:spcPct val="50000"/>
              </a:spcBef>
              <a:spcAft>
                <a:spcPts val="0"/>
              </a:spcAft>
              <a:buNone/>
              <a:defRPr/>
            </a:pPr>
            <a:r>
              <a:rPr lang="en-US" sz="2400" b="1" dirty="0" smtClean="0"/>
              <a:t>NS3</a:t>
            </a:r>
            <a:r>
              <a:rPr lang="en-US" sz="2400" b="1" dirty="0"/>
              <a:t>:  </a:t>
            </a:r>
            <a:r>
              <a:rPr lang="en-US" sz="2400" b="1" dirty="0" smtClean="0"/>
              <a:t>“…an individual </a:t>
            </a:r>
            <a:r>
              <a:rPr lang="en-US" sz="2400" b="1" dirty="0">
                <a:solidFill>
                  <a:srgbClr val="FF0000"/>
                </a:solidFill>
              </a:rPr>
              <a:t>stock</a:t>
            </a:r>
            <a:r>
              <a:rPr lang="en-US" sz="2400" b="1" dirty="0"/>
              <a:t> of fish shall be managed as a unit throughout its </a:t>
            </a:r>
            <a:r>
              <a:rPr lang="en-US" sz="2400" b="1" dirty="0" smtClean="0">
                <a:solidFill>
                  <a:srgbClr val="FF0000"/>
                </a:solidFill>
              </a:rPr>
              <a:t>range</a:t>
            </a:r>
            <a:r>
              <a:rPr lang="en-US" sz="2400" b="1" dirty="0" smtClean="0"/>
              <a:t>….”</a:t>
            </a:r>
            <a:endParaRPr lang="en-US" sz="2400" b="1" dirty="0" smtClean="0"/>
          </a:p>
        </p:txBody>
      </p:sp>
    </p:spTree>
    <p:extLst>
      <p:ext uri="{BB962C8B-B14F-4D97-AF65-F5344CB8AC3E}">
        <p14:creationId xmlns:p14="http://schemas.microsoft.com/office/powerpoint/2010/main" val="34971731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457200"/>
            <a:ext cx="9144000" cy="1143000"/>
          </a:xfrm>
          <a:noFill/>
          <a:ln w="9525">
            <a:noFill/>
            <a:miter lim="800000"/>
            <a:headEnd/>
            <a:tailEnd/>
          </a:ln>
        </p:spPr>
        <p:txBody>
          <a:bodyPr vert="horz" wrap="square" lIns="91440" tIns="45720" rIns="91440" bIns="45720" numCol="1" anchor="ctr" anchorCtr="0" compatLnSpc="1">
            <a:prstTxWarp prst="textNoShape">
              <a:avLst/>
            </a:prstTxWarp>
            <a:normAutofit/>
          </a:bodyPr>
          <a:lstStyle/>
          <a:p>
            <a:pPr algn="ctr" eaLnBrk="1" hangingPunct="1"/>
            <a:r>
              <a:rPr lang="en-US" sz="3200" b="1" dirty="0" smtClean="0"/>
              <a:t>Annual Catch Reference Points</a:t>
            </a:r>
            <a:br>
              <a:rPr lang="en-US" sz="3200" b="1" dirty="0" smtClean="0"/>
            </a:br>
            <a:r>
              <a:rPr lang="en-US" sz="3200" b="1" dirty="0" smtClean="0"/>
              <a:t>(per Nat. Std. 1 Guidelines – 2009)</a:t>
            </a:r>
          </a:p>
        </p:txBody>
      </p:sp>
      <p:grpSp>
        <p:nvGrpSpPr>
          <p:cNvPr id="2" name="Group 4"/>
          <p:cNvGrpSpPr>
            <a:grpSpLocks/>
          </p:cNvGrpSpPr>
          <p:nvPr/>
        </p:nvGrpSpPr>
        <p:grpSpPr bwMode="auto">
          <a:xfrm>
            <a:off x="887413" y="2057400"/>
            <a:ext cx="7875587" cy="2822575"/>
            <a:chOff x="559" y="970"/>
            <a:chExt cx="4961" cy="1778"/>
          </a:xfrm>
        </p:grpSpPr>
        <p:grpSp>
          <p:nvGrpSpPr>
            <p:cNvPr id="3" name="Group 5"/>
            <p:cNvGrpSpPr>
              <a:grpSpLocks/>
            </p:cNvGrpSpPr>
            <p:nvPr/>
          </p:nvGrpSpPr>
          <p:grpSpPr bwMode="auto">
            <a:xfrm>
              <a:off x="559" y="970"/>
              <a:ext cx="641" cy="1778"/>
              <a:chOff x="415" y="912"/>
              <a:chExt cx="641" cy="1778"/>
            </a:xfrm>
          </p:grpSpPr>
          <p:grpSp>
            <p:nvGrpSpPr>
              <p:cNvPr id="4" name="Group 6"/>
              <p:cNvGrpSpPr>
                <a:grpSpLocks/>
              </p:cNvGrpSpPr>
              <p:nvPr/>
            </p:nvGrpSpPr>
            <p:grpSpPr bwMode="auto">
              <a:xfrm>
                <a:off x="415" y="912"/>
                <a:ext cx="641" cy="1778"/>
                <a:chOff x="415" y="912"/>
                <a:chExt cx="641" cy="1778"/>
              </a:xfrm>
            </p:grpSpPr>
            <p:sp>
              <p:nvSpPr>
                <p:cNvPr id="9237" name="Rectangle 7"/>
                <p:cNvSpPr>
                  <a:spLocks noChangeArrowheads="1"/>
                </p:cNvSpPr>
                <p:nvPr/>
              </p:nvSpPr>
              <p:spPr bwMode="auto">
                <a:xfrm>
                  <a:off x="586" y="912"/>
                  <a:ext cx="468" cy="422"/>
                </a:xfrm>
                <a:prstGeom prst="rect">
                  <a:avLst/>
                </a:prstGeom>
                <a:gradFill rotWithShape="1">
                  <a:gsLst>
                    <a:gs pos="0">
                      <a:srgbClr val="5E0000"/>
                    </a:gs>
                    <a:gs pos="100000">
                      <a:srgbClr val="CC0000"/>
                    </a:gs>
                  </a:gsLst>
                  <a:lin ang="5400000" scaled="1"/>
                </a:gradFill>
                <a:ln w="9525">
                  <a:noFill/>
                  <a:miter lim="800000"/>
                  <a:headEnd/>
                  <a:tailEnd/>
                </a:ln>
              </p:spPr>
              <p:txBody>
                <a:bodyPr wrap="none" anchor="ctr"/>
                <a:lstStyle/>
                <a:p>
                  <a:endParaRPr lang="en-US"/>
                </a:p>
              </p:txBody>
            </p:sp>
            <p:sp>
              <p:nvSpPr>
                <p:cNvPr id="9238" name="Rectangle 8"/>
                <p:cNvSpPr>
                  <a:spLocks noChangeArrowheads="1"/>
                </p:cNvSpPr>
                <p:nvPr/>
              </p:nvSpPr>
              <p:spPr bwMode="auto">
                <a:xfrm>
                  <a:off x="586" y="1599"/>
                  <a:ext cx="468" cy="151"/>
                </a:xfrm>
                <a:prstGeom prst="rect">
                  <a:avLst/>
                </a:prstGeom>
                <a:gradFill rotWithShape="1">
                  <a:gsLst>
                    <a:gs pos="0">
                      <a:srgbClr val="FFCC00"/>
                    </a:gs>
                    <a:gs pos="100000">
                      <a:srgbClr val="009900"/>
                    </a:gs>
                  </a:gsLst>
                  <a:lin ang="5400000" scaled="1"/>
                </a:gradFill>
                <a:ln w="9525">
                  <a:noFill/>
                  <a:miter lim="800000"/>
                  <a:headEnd/>
                  <a:tailEnd/>
                </a:ln>
              </p:spPr>
              <p:txBody>
                <a:bodyPr wrap="none" anchor="ctr"/>
                <a:lstStyle/>
                <a:p>
                  <a:endParaRPr lang="en-US"/>
                </a:p>
              </p:txBody>
            </p:sp>
            <p:sp>
              <p:nvSpPr>
                <p:cNvPr id="9239" name="Rectangle 9"/>
                <p:cNvSpPr>
                  <a:spLocks noChangeArrowheads="1"/>
                </p:cNvSpPr>
                <p:nvPr/>
              </p:nvSpPr>
              <p:spPr bwMode="auto">
                <a:xfrm>
                  <a:off x="586" y="1441"/>
                  <a:ext cx="468" cy="158"/>
                </a:xfrm>
                <a:prstGeom prst="rect">
                  <a:avLst/>
                </a:prstGeom>
                <a:gradFill rotWithShape="1">
                  <a:gsLst>
                    <a:gs pos="0">
                      <a:srgbClr val="FF9933"/>
                    </a:gs>
                    <a:gs pos="100000">
                      <a:srgbClr val="FFCC00"/>
                    </a:gs>
                  </a:gsLst>
                  <a:lin ang="5400000" scaled="1"/>
                </a:gradFill>
                <a:ln w="9525">
                  <a:noFill/>
                  <a:miter lim="800000"/>
                  <a:headEnd/>
                  <a:tailEnd/>
                </a:ln>
              </p:spPr>
              <p:txBody>
                <a:bodyPr wrap="none" anchor="ctr"/>
                <a:lstStyle/>
                <a:p>
                  <a:pPr algn="ctr"/>
                  <a:endParaRPr lang="en-US" sz="1800">
                    <a:solidFill>
                      <a:schemeClr val="accent1"/>
                    </a:solidFill>
                    <a:cs typeface="Arial" pitchFamily="34" charset="0"/>
                  </a:endParaRPr>
                </a:p>
              </p:txBody>
            </p:sp>
            <p:sp>
              <p:nvSpPr>
                <p:cNvPr id="9240" name="Rectangle 10"/>
                <p:cNvSpPr>
                  <a:spLocks noChangeArrowheads="1"/>
                </p:cNvSpPr>
                <p:nvPr/>
              </p:nvSpPr>
              <p:spPr bwMode="auto">
                <a:xfrm>
                  <a:off x="581" y="1313"/>
                  <a:ext cx="475" cy="161"/>
                </a:xfrm>
                <a:prstGeom prst="rect">
                  <a:avLst/>
                </a:prstGeom>
                <a:gradFill rotWithShape="1">
                  <a:gsLst>
                    <a:gs pos="0">
                      <a:srgbClr val="CC0000"/>
                    </a:gs>
                    <a:gs pos="100000">
                      <a:srgbClr val="FF9933"/>
                    </a:gs>
                  </a:gsLst>
                  <a:lin ang="5400000" scaled="1"/>
                </a:gradFill>
                <a:ln w="9525">
                  <a:noFill/>
                  <a:miter lim="800000"/>
                  <a:headEnd/>
                  <a:tailEnd/>
                </a:ln>
              </p:spPr>
              <p:txBody>
                <a:bodyPr wrap="none" anchor="ctr"/>
                <a:lstStyle/>
                <a:p>
                  <a:endParaRPr lang="en-US"/>
                </a:p>
              </p:txBody>
            </p:sp>
            <p:sp>
              <p:nvSpPr>
                <p:cNvPr id="9241" name="Rectangle 11"/>
                <p:cNvSpPr>
                  <a:spLocks noChangeArrowheads="1"/>
                </p:cNvSpPr>
                <p:nvPr/>
              </p:nvSpPr>
              <p:spPr bwMode="auto">
                <a:xfrm>
                  <a:off x="586" y="1750"/>
                  <a:ext cx="468" cy="931"/>
                </a:xfrm>
                <a:prstGeom prst="rect">
                  <a:avLst/>
                </a:prstGeom>
                <a:solidFill>
                  <a:srgbClr val="009900"/>
                </a:solidFill>
                <a:ln w="9525">
                  <a:noFill/>
                  <a:miter lim="800000"/>
                  <a:headEnd/>
                  <a:tailEnd/>
                </a:ln>
              </p:spPr>
              <p:txBody>
                <a:bodyPr wrap="none" anchor="ctr"/>
                <a:lstStyle/>
                <a:p>
                  <a:endParaRPr lang="en-US"/>
                </a:p>
              </p:txBody>
            </p:sp>
            <p:sp>
              <p:nvSpPr>
                <p:cNvPr id="9242" name="Line 13"/>
                <p:cNvSpPr>
                  <a:spLocks noChangeShapeType="1"/>
                </p:cNvSpPr>
                <p:nvPr/>
              </p:nvSpPr>
              <p:spPr bwMode="auto">
                <a:xfrm>
                  <a:off x="586" y="912"/>
                  <a:ext cx="0" cy="1778"/>
                </a:xfrm>
                <a:prstGeom prst="line">
                  <a:avLst/>
                </a:prstGeom>
                <a:noFill/>
                <a:ln w="28575">
                  <a:solidFill>
                    <a:schemeClr val="tx1"/>
                  </a:solidFill>
                  <a:round/>
                  <a:headEnd/>
                  <a:tailEnd/>
                </a:ln>
              </p:spPr>
              <p:txBody>
                <a:bodyPr/>
                <a:lstStyle/>
                <a:p>
                  <a:endParaRPr lang="en-US"/>
                </a:p>
              </p:txBody>
            </p:sp>
            <p:sp>
              <p:nvSpPr>
                <p:cNvPr id="9243" name="Text Box 16"/>
                <p:cNvSpPr txBox="1">
                  <a:spLocks noChangeArrowheads="1"/>
                </p:cNvSpPr>
                <p:nvPr/>
              </p:nvSpPr>
              <p:spPr bwMode="auto">
                <a:xfrm rot="-5400000">
                  <a:off x="-100" y="1944"/>
                  <a:ext cx="1223" cy="194"/>
                </a:xfrm>
                <a:prstGeom prst="rect">
                  <a:avLst/>
                </a:prstGeom>
                <a:noFill/>
                <a:ln w="9525">
                  <a:noFill/>
                  <a:miter lim="800000"/>
                  <a:headEnd/>
                  <a:tailEnd/>
                </a:ln>
              </p:spPr>
              <p:txBody>
                <a:bodyPr anchor="ctr" anchorCtr="1">
                  <a:spAutoFit/>
                </a:bodyPr>
                <a:lstStyle/>
                <a:p>
                  <a:pPr>
                    <a:spcBef>
                      <a:spcPct val="50000"/>
                    </a:spcBef>
                  </a:pPr>
                  <a:r>
                    <a:rPr lang="en-US" sz="1400" b="1" dirty="0">
                      <a:cs typeface="Arial" pitchFamily="34" charset="0"/>
                    </a:rPr>
                    <a:t>Increasing catch</a:t>
                  </a:r>
                </a:p>
              </p:txBody>
            </p:sp>
            <p:sp>
              <p:nvSpPr>
                <p:cNvPr id="9244" name="Line 18"/>
                <p:cNvSpPr>
                  <a:spLocks noChangeShapeType="1"/>
                </p:cNvSpPr>
                <p:nvPr/>
              </p:nvSpPr>
              <p:spPr bwMode="auto">
                <a:xfrm flipH="1" flipV="1">
                  <a:off x="522" y="1215"/>
                  <a:ext cx="6" cy="359"/>
                </a:xfrm>
                <a:prstGeom prst="line">
                  <a:avLst/>
                </a:prstGeom>
                <a:noFill/>
                <a:ln w="38100">
                  <a:solidFill>
                    <a:srgbClr val="808080"/>
                  </a:solidFill>
                  <a:round/>
                  <a:headEnd/>
                  <a:tailEnd type="stealth" w="med" len="med"/>
                </a:ln>
              </p:spPr>
              <p:txBody>
                <a:bodyPr/>
                <a:lstStyle/>
                <a:p>
                  <a:endParaRPr lang="en-US"/>
                </a:p>
              </p:txBody>
            </p:sp>
            <p:sp>
              <p:nvSpPr>
                <p:cNvPr id="9245" name="Line 19"/>
                <p:cNvSpPr>
                  <a:spLocks noChangeShapeType="1"/>
                </p:cNvSpPr>
                <p:nvPr/>
              </p:nvSpPr>
              <p:spPr bwMode="auto">
                <a:xfrm>
                  <a:off x="593" y="1452"/>
                  <a:ext cx="463" cy="0"/>
                </a:xfrm>
                <a:prstGeom prst="line">
                  <a:avLst/>
                </a:prstGeom>
                <a:noFill/>
                <a:ln w="38100">
                  <a:solidFill>
                    <a:schemeClr val="tx1"/>
                  </a:solidFill>
                  <a:round/>
                  <a:headEnd/>
                  <a:tailEnd/>
                </a:ln>
              </p:spPr>
              <p:txBody>
                <a:bodyPr/>
                <a:lstStyle/>
                <a:p>
                  <a:endParaRPr lang="en-US"/>
                </a:p>
              </p:txBody>
            </p:sp>
            <p:sp>
              <p:nvSpPr>
                <p:cNvPr id="9246" name="Line 20"/>
                <p:cNvSpPr>
                  <a:spLocks noChangeShapeType="1"/>
                </p:cNvSpPr>
                <p:nvPr/>
              </p:nvSpPr>
              <p:spPr bwMode="auto">
                <a:xfrm>
                  <a:off x="587" y="1474"/>
                  <a:ext cx="469" cy="0"/>
                </a:xfrm>
                <a:prstGeom prst="line">
                  <a:avLst/>
                </a:prstGeom>
                <a:noFill/>
                <a:ln w="38100">
                  <a:solidFill>
                    <a:schemeClr val="tx1"/>
                  </a:solidFill>
                  <a:round/>
                  <a:headEnd/>
                  <a:tailEnd/>
                </a:ln>
              </p:spPr>
              <p:txBody>
                <a:bodyPr/>
                <a:lstStyle/>
                <a:p>
                  <a:endParaRPr lang="en-US"/>
                </a:p>
              </p:txBody>
            </p:sp>
            <p:sp>
              <p:nvSpPr>
                <p:cNvPr id="9247" name="Line 21"/>
                <p:cNvSpPr>
                  <a:spLocks noChangeShapeType="1"/>
                </p:cNvSpPr>
                <p:nvPr/>
              </p:nvSpPr>
              <p:spPr bwMode="auto">
                <a:xfrm>
                  <a:off x="588" y="1208"/>
                  <a:ext cx="468" cy="0"/>
                </a:xfrm>
                <a:prstGeom prst="line">
                  <a:avLst/>
                </a:prstGeom>
                <a:noFill/>
                <a:ln w="38100">
                  <a:solidFill>
                    <a:schemeClr val="tx1"/>
                  </a:solidFill>
                  <a:round/>
                  <a:headEnd/>
                  <a:tailEnd/>
                </a:ln>
              </p:spPr>
              <p:txBody>
                <a:bodyPr/>
                <a:lstStyle/>
                <a:p>
                  <a:endParaRPr lang="en-US"/>
                </a:p>
              </p:txBody>
            </p:sp>
          </p:grpSp>
          <p:sp>
            <p:nvSpPr>
              <p:cNvPr id="9236" name="Line 22"/>
              <p:cNvSpPr>
                <a:spLocks noChangeShapeType="1"/>
              </p:cNvSpPr>
              <p:nvPr/>
            </p:nvSpPr>
            <p:spPr bwMode="auto">
              <a:xfrm>
                <a:off x="612" y="1622"/>
                <a:ext cx="432" cy="0"/>
              </a:xfrm>
              <a:prstGeom prst="line">
                <a:avLst/>
              </a:prstGeom>
              <a:noFill/>
              <a:ln w="50800">
                <a:solidFill>
                  <a:schemeClr val="tx1"/>
                </a:solidFill>
                <a:prstDash val="sysDot"/>
                <a:round/>
                <a:headEnd/>
                <a:tailEnd/>
              </a:ln>
            </p:spPr>
            <p:txBody>
              <a:bodyPr/>
              <a:lstStyle/>
              <a:p>
                <a:endParaRPr lang="en-US"/>
              </a:p>
            </p:txBody>
          </p:sp>
        </p:grpSp>
        <p:grpSp>
          <p:nvGrpSpPr>
            <p:cNvPr id="5" name="Group 23"/>
            <p:cNvGrpSpPr>
              <a:grpSpLocks/>
            </p:cNvGrpSpPr>
            <p:nvPr/>
          </p:nvGrpSpPr>
          <p:grpSpPr bwMode="auto">
            <a:xfrm>
              <a:off x="1248" y="1018"/>
              <a:ext cx="4272" cy="1283"/>
              <a:chOff x="1248" y="1018"/>
              <a:chExt cx="4272" cy="1283"/>
            </a:xfrm>
          </p:grpSpPr>
          <p:sp>
            <p:nvSpPr>
              <p:cNvPr id="9225" name="Text Box 24"/>
              <p:cNvSpPr txBox="1">
                <a:spLocks noChangeArrowheads="1"/>
              </p:cNvSpPr>
              <p:nvPr/>
            </p:nvSpPr>
            <p:spPr bwMode="auto">
              <a:xfrm>
                <a:off x="1536" y="1546"/>
                <a:ext cx="2352" cy="212"/>
              </a:xfrm>
              <a:prstGeom prst="rect">
                <a:avLst/>
              </a:prstGeom>
              <a:solidFill>
                <a:srgbClr val="FF9900"/>
              </a:solidFill>
              <a:ln w="9525">
                <a:noFill/>
                <a:miter lim="800000"/>
                <a:headEnd/>
                <a:tailEnd/>
              </a:ln>
            </p:spPr>
            <p:txBody>
              <a:bodyPr wrap="square">
                <a:spAutoFit/>
              </a:bodyPr>
              <a:lstStyle/>
              <a:p>
                <a:pPr>
                  <a:spcBef>
                    <a:spcPct val="50000"/>
                  </a:spcBef>
                </a:pPr>
                <a:r>
                  <a:rPr lang="en-US" sz="1600" b="1" dirty="0" smtClean="0">
                    <a:cs typeface="Arial" pitchFamily="34" charset="0"/>
                  </a:rPr>
                  <a:t>ACL:  Annual </a:t>
                </a:r>
                <a:r>
                  <a:rPr lang="en-US" sz="1600" b="1" dirty="0">
                    <a:cs typeface="Arial" pitchFamily="34" charset="0"/>
                  </a:rPr>
                  <a:t>Catch Limit </a:t>
                </a:r>
                <a:endParaRPr lang="en-US" sz="1600" b="1" baseline="30000" dirty="0">
                  <a:cs typeface="Arial" pitchFamily="34" charset="0"/>
                </a:endParaRPr>
              </a:p>
            </p:txBody>
          </p:sp>
          <p:sp>
            <p:nvSpPr>
              <p:cNvPr id="9226" name="Line 25"/>
              <p:cNvSpPr>
                <a:spLocks noChangeShapeType="1"/>
              </p:cNvSpPr>
              <p:nvPr/>
            </p:nvSpPr>
            <p:spPr bwMode="auto">
              <a:xfrm flipH="1" flipV="1">
                <a:off x="1248" y="1546"/>
                <a:ext cx="336" cy="86"/>
              </a:xfrm>
              <a:prstGeom prst="line">
                <a:avLst/>
              </a:prstGeom>
              <a:noFill/>
              <a:ln w="38100">
                <a:solidFill>
                  <a:srgbClr val="FF9900"/>
                </a:solidFill>
                <a:round/>
                <a:headEnd/>
                <a:tailEnd type="triangle" w="med" len="med"/>
              </a:ln>
            </p:spPr>
            <p:txBody>
              <a:bodyPr/>
              <a:lstStyle/>
              <a:p>
                <a:endParaRPr lang="en-US"/>
              </a:p>
            </p:txBody>
          </p:sp>
          <p:sp>
            <p:nvSpPr>
              <p:cNvPr id="9227" name="Text Box 26"/>
              <p:cNvSpPr txBox="1">
                <a:spLocks noChangeArrowheads="1"/>
              </p:cNvSpPr>
              <p:nvPr/>
            </p:nvSpPr>
            <p:spPr bwMode="auto">
              <a:xfrm>
                <a:off x="1536" y="1286"/>
                <a:ext cx="2352" cy="213"/>
              </a:xfrm>
              <a:prstGeom prst="rect">
                <a:avLst/>
              </a:prstGeom>
              <a:solidFill>
                <a:srgbClr val="EA5F00"/>
              </a:solidFill>
              <a:ln w="9525">
                <a:noFill/>
                <a:miter lim="800000"/>
                <a:headEnd/>
                <a:tailEnd/>
              </a:ln>
            </p:spPr>
            <p:txBody>
              <a:bodyPr wrap="square">
                <a:spAutoFit/>
              </a:bodyPr>
              <a:lstStyle/>
              <a:p>
                <a:pPr>
                  <a:spcBef>
                    <a:spcPct val="50000"/>
                  </a:spcBef>
                </a:pPr>
                <a:r>
                  <a:rPr lang="en-US" sz="1600" b="1" dirty="0" smtClean="0">
                    <a:cs typeface="Arial" pitchFamily="34" charset="0"/>
                  </a:rPr>
                  <a:t>ABC:  Acceptable </a:t>
                </a:r>
                <a:r>
                  <a:rPr lang="en-US" sz="1600" b="1" dirty="0">
                    <a:cs typeface="Arial" pitchFamily="34" charset="0"/>
                  </a:rPr>
                  <a:t>Biological Catch</a:t>
                </a:r>
                <a:endParaRPr lang="en-US" sz="1600" b="1" baseline="30000" dirty="0">
                  <a:cs typeface="Arial" pitchFamily="34" charset="0"/>
                </a:endParaRPr>
              </a:p>
            </p:txBody>
          </p:sp>
          <p:sp>
            <p:nvSpPr>
              <p:cNvPr id="9228" name="Line 27"/>
              <p:cNvSpPr>
                <a:spLocks noChangeShapeType="1"/>
              </p:cNvSpPr>
              <p:nvPr/>
            </p:nvSpPr>
            <p:spPr bwMode="auto">
              <a:xfrm flipH="1">
                <a:off x="1248" y="1393"/>
                <a:ext cx="336" cy="105"/>
              </a:xfrm>
              <a:prstGeom prst="line">
                <a:avLst/>
              </a:prstGeom>
              <a:noFill/>
              <a:ln w="38100">
                <a:solidFill>
                  <a:srgbClr val="EA5F00"/>
                </a:solidFill>
                <a:round/>
                <a:headEnd/>
                <a:tailEnd type="triangle" w="med" len="med"/>
              </a:ln>
            </p:spPr>
            <p:txBody>
              <a:bodyPr/>
              <a:lstStyle/>
              <a:p>
                <a:endParaRPr lang="en-US"/>
              </a:p>
            </p:txBody>
          </p:sp>
          <p:sp>
            <p:nvSpPr>
              <p:cNvPr id="9229" name="Text Box 28"/>
              <p:cNvSpPr txBox="1">
                <a:spLocks noChangeArrowheads="1"/>
              </p:cNvSpPr>
              <p:nvPr/>
            </p:nvSpPr>
            <p:spPr bwMode="auto">
              <a:xfrm>
                <a:off x="1536" y="1018"/>
                <a:ext cx="2352" cy="212"/>
              </a:xfrm>
              <a:prstGeom prst="rect">
                <a:avLst/>
              </a:prstGeom>
              <a:solidFill>
                <a:srgbClr val="CC0000"/>
              </a:solidFill>
              <a:ln w="9525">
                <a:noFill/>
                <a:miter lim="800000"/>
                <a:headEnd/>
                <a:tailEnd/>
              </a:ln>
            </p:spPr>
            <p:txBody>
              <a:bodyPr wrap="square">
                <a:spAutoFit/>
              </a:bodyPr>
              <a:lstStyle/>
              <a:p>
                <a:pPr>
                  <a:spcBef>
                    <a:spcPct val="50000"/>
                  </a:spcBef>
                </a:pPr>
                <a:r>
                  <a:rPr lang="en-US" sz="1600" b="1" dirty="0" smtClean="0">
                    <a:solidFill>
                      <a:schemeClr val="bg1"/>
                    </a:solidFill>
                    <a:cs typeface="Arial" pitchFamily="34" charset="0"/>
                  </a:rPr>
                  <a:t>OFL:  Overfishing </a:t>
                </a:r>
                <a:r>
                  <a:rPr lang="en-US" sz="1600" b="1" dirty="0">
                    <a:solidFill>
                      <a:schemeClr val="bg1"/>
                    </a:solidFill>
                    <a:cs typeface="Arial" pitchFamily="34" charset="0"/>
                  </a:rPr>
                  <a:t>Limit</a:t>
                </a:r>
                <a:endParaRPr lang="en-US" sz="1600" b="1" baseline="30000" dirty="0">
                  <a:solidFill>
                    <a:schemeClr val="bg1"/>
                  </a:solidFill>
                  <a:cs typeface="Arial" pitchFamily="34" charset="0"/>
                </a:endParaRPr>
              </a:p>
            </p:txBody>
          </p:sp>
          <p:sp>
            <p:nvSpPr>
              <p:cNvPr id="9230" name="Line 29"/>
              <p:cNvSpPr>
                <a:spLocks noChangeShapeType="1"/>
              </p:cNvSpPr>
              <p:nvPr/>
            </p:nvSpPr>
            <p:spPr bwMode="auto">
              <a:xfrm flipH="1">
                <a:off x="1248" y="1124"/>
                <a:ext cx="288" cy="149"/>
              </a:xfrm>
              <a:prstGeom prst="line">
                <a:avLst/>
              </a:prstGeom>
              <a:noFill/>
              <a:ln w="38100">
                <a:solidFill>
                  <a:srgbClr val="CC0000"/>
                </a:solidFill>
                <a:round/>
                <a:headEnd/>
                <a:tailEnd type="triangle" w="med" len="med"/>
              </a:ln>
            </p:spPr>
            <p:txBody>
              <a:bodyPr/>
              <a:lstStyle/>
              <a:p>
                <a:endParaRPr lang="en-US"/>
              </a:p>
            </p:txBody>
          </p:sp>
          <p:sp>
            <p:nvSpPr>
              <p:cNvPr id="9231" name="Text Box 30"/>
              <p:cNvSpPr txBox="1">
                <a:spLocks noChangeArrowheads="1"/>
              </p:cNvSpPr>
              <p:nvPr/>
            </p:nvSpPr>
            <p:spPr bwMode="auto">
              <a:xfrm>
                <a:off x="1536" y="1814"/>
                <a:ext cx="2352" cy="213"/>
              </a:xfrm>
              <a:prstGeom prst="rect">
                <a:avLst/>
              </a:prstGeom>
              <a:solidFill>
                <a:srgbClr val="9BA32D"/>
              </a:solidFill>
              <a:ln w="9525">
                <a:noFill/>
                <a:miter lim="800000"/>
                <a:headEnd/>
                <a:tailEnd/>
              </a:ln>
            </p:spPr>
            <p:txBody>
              <a:bodyPr wrap="square">
                <a:spAutoFit/>
              </a:bodyPr>
              <a:lstStyle/>
              <a:p>
                <a:pPr algn="ctr">
                  <a:spcBef>
                    <a:spcPct val="50000"/>
                  </a:spcBef>
                </a:pPr>
                <a:r>
                  <a:rPr lang="en-US" sz="1600" b="1" dirty="0" smtClean="0">
                    <a:cs typeface="Arial" pitchFamily="34" charset="0"/>
                  </a:rPr>
                  <a:t>ACT:  Annual </a:t>
                </a:r>
                <a:r>
                  <a:rPr lang="en-US" sz="1600" b="1" dirty="0">
                    <a:cs typeface="Arial" pitchFamily="34" charset="0"/>
                  </a:rPr>
                  <a:t>Catch </a:t>
                </a:r>
                <a:r>
                  <a:rPr lang="en-US" sz="1600" b="1" dirty="0" smtClean="0">
                    <a:cs typeface="Arial" pitchFamily="34" charset="0"/>
                  </a:rPr>
                  <a:t>Target (optional) </a:t>
                </a:r>
                <a:endParaRPr lang="en-US" sz="1600" b="1" baseline="30000" dirty="0">
                  <a:cs typeface="Arial" pitchFamily="34" charset="0"/>
                </a:endParaRPr>
              </a:p>
            </p:txBody>
          </p:sp>
          <p:sp>
            <p:nvSpPr>
              <p:cNvPr id="9232" name="Line 31"/>
              <p:cNvSpPr>
                <a:spLocks noChangeShapeType="1"/>
              </p:cNvSpPr>
              <p:nvPr/>
            </p:nvSpPr>
            <p:spPr bwMode="auto">
              <a:xfrm flipH="1" flipV="1">
                <a:off x="1248" y="1680"/>
                <a:ext cx="288" cy="241"/>
              </a:xfrm>
              <a:prstGeom prst="line">
                <a:avLst/>
              </a:prstGeom>
              <a:noFill/>
              <a:ln w="38100">
                <a:solidFill>
                  <a:srgbClr val="9BA32D"/>
                </a:solidFill>
                <a:round/>
                <a:headEnd/>
                <a:tailEnd type="triangle" w="med" len="med"/>
              </a:ln>
            </p:spPr>
            <p:txBody>
              <a:bodyPr/>
              <a:lstStyle/>
              <a:p>
                <a:endParaRPr lang="en-US"/>
              </a:p>
            </p:txBody>
          </p:sp>
          <p:sp>
            <p:nvSpPr>
              <p:cNvPr id="9233" name="Line 32"/>
              <p:cNvSpPr>
                <a:spLocks noChangeShapeType="1"/>
              </p:cNvSpPr>
              <p:nvPr/>
            </p:nvSpPr>
            <p:spPr bwMode="auto">
              <a:xfrm>
                <a:off x="3888" y="1399"/>
                <a:ext cx="144" cy="0"/>
              </a:xfrm>
              <a:prstGeom prst="line">
                <a:avLst/>
              </a:prstGeom>
              <a:noFill/>
              <a:ln w="15875">
                <a:solidFill>
                  <a:schemeClr val="tx2"/>
                </a:solidFill>
                <a:round/>
                <a:headEnd/>
                <a:tailEnd type="triangle" w="med" len="med"/>
              </a:ln>
            </p:spPr>
            <p:txBody>
              <a:bodyPr/>
              <a:lstStyle/>
              <a:p>
                <a:endParaRPr lang="en-US"/>
              </a:p>
            </p:txBody>
          </p:sp>
          <p:sp>
            <p:nvSpPr>
              <p:cNvPr id="9234" name="Text Box 33"/>
              <p:cNvSpPr txBox="1">
                <a:spLocks noChangeArrowheads="1"/>
              </p:cNvSpPr>
              <p:nvPr/>
            </p:nvSpPr>
            <p:spPr bwMode="auto">
              <a:xfrm>
                <a:off x="3984" y="1283"/>
                <a:ext cx="1536" cy="1018"/>
              </a:xfrm>
              <a:prstGeom prst="rect">
                <a:avLst/>
              </a:prstGeom>
              <a:noFill/>
              <a:ln w="9525">
                <a:noFill/>
                <a:miter lim="800000"/>
                <a:headEnd/>
                <a:tailEnd/>
              </a:ln>
            </p:spPr>
            <p:txBody>
              <a:bodyPr wrap="square">
                <a:spAutoFit/>
              </a:bodyPr>
              <a:lstStyle/>
              <a:p>
                <a:pPr>
                  <a:spcBef>
                    <a:spcPct val="50000"/>
                  </a:spcBef>
                </a:pPr>
                <a:r>
                  <a:rPr lang="en-US" sz="1800" b="1" dirty="0" smtClean="0">
                    <a:solidFill>
                      <a:schemeClr val="tx2"/>
                    </a:solidFill>
                    <a:cs typeface="Arial" pitchFamily="34" charset="0"/>
                  </a:rPr>
                  <a:t>Example: P* = 40%</a:t>
                </a:r>
              </a:p>
              <a:p>
                <a:pPr marL="285750" indent="-285750">
                  <a:spcBef>
                    <a:spcPct val="50000"/>
                  </a:spcBef>
                  <a:buFont typeface="Arial" panose="020B0604020202020204" pitchFamily="34" charset="0"/>
                  <a:buChar char="•"/>
                </a:pPr>
                <a:r>
                  <a:rPr lang="en-US" b="1" dirty="0" smtClean="0">
                    <a:solidFill>
                      <a:schemeClr val="tx2"/>
                    </a:solidFill>
                    <a:cs typeface="Arial" pitchFamily="34" charset="0"/>
                  </a:rPr>
                  <a:t>Reduce ABC to a level where there is a 40% chance that</a:t>
                </a:r>
                <a:r>
                  <a:rPr lang="en-US" sz="1800" b="1" dirty="0" smtClean="0">
                    <a:solidFill>
                      <a:schemeClr val="tx2"/>
                    </a:solidFill>
                    <a:cs typeface="Arial" pitchFamily="34" charset="0"/>
                  </a:rPr>
                  <a:t> OFL&lt;ABC</a:t>
                </a:r>
                <a:endParaRPr lang="en-US" sz="1800" b="1" baseline="30000" dirty="0">
                  <a:solidFill>
                    <a:schemeClr val="tx2"/>
                  </a:solidFill>
                  <a:cs typeface="Arial" pitchFamily="34" charset="0"/>
                </a:endParaRPr>
              </a:p>
            </p:txBody>
          </p:sp>
        </p:grpSp>
      </p:grpSp>
    </p:spTree>
    <p:extLst>
      <p:ext uri="{BB962C8B-B14F-4D97-AF65-F5344CB8AC3E}">
        <p14:creationId xmlns:p14="http://schemas.microsoft.com/office/powerpoint/2010/main" val="20162413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Title 7"/>
          <p:cNvSpPr>
            <a:spLocks noGrp="1"/>
          </p:cNvSpPr>
          <p:nvPr>
            <p:ph type="title"/>
          </p:nvPr>
        </p:nvSpPr>
        <p:spPr bwMode="auto">
          <a:xfrm>
            <a:off x="0" y="457200"/>
            <a:ext cx="9144000" cy="6760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sz="3200" dirty="0" smtClean="0"/>
              <a:t>Limit and Target Control Rules</a:t>
            </a:r>
            <a:endParaRPr lang="en-US" sz="3200" dirty="0">
              <a:latin typeface="Calibri" charset="0"/>
            </a:endParaRPr>
          </a:p>
        </p:txBody>
      </p:sp>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8037" y="1674813"/>
            <a:ext cx="4297363" cy="381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674813"/>
            <a:ext cx="4298950" cy="381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 y="1295400"/>
            <a:ext cx="4298950" cy="369332"/>
          </a:xfrm>
          <a:prstGeom prst="rect">
            <a:avLst/>
          </a:prstGeom>
          <a:noFill/>
        </p:spPr>
        <p:txBody>
          <a:bodyPr wrap="square" rtlCol="0">
            <a:spAutoFit/>
          </a:bodyPr>
          <a:lstStyle/>
          <a:p>
            <a:pPr algn="ctr"/>
            <a:r>
              <a:rPr lang="en-US" b="1" dirty="0" smtClean="0"/>
              <a:t>F is the fraction caught</a:t>
            </a:r>
            <a:endParaRPr lang="en-US" b="1" dirty="0"/>
          </a:p>
        </p:txBody>
      </p:sp>
      <p:sp>
        <p:nvSpPr>
          <p:cNvPr id="11" name="TextBox 10"/>
          <p:cNvSpPr txBox="1"/>
          <p:nvPr/>
        </p:nvSpPr>
        <p:spPr>
          <a:xfrm>
            <a:off x="4618037" y="1305481"/>
            <a:ext cx="4297363" cy="369332"/>
          </a:xfrm>
          <a:prstGeom prst="rect">
            <a:avLst/>
          </a:prstGeom>
          <a:noFill/>
        </p:spPr>
        <p:txBody>
          <a:bodyPr wrap="square" rtlCol="0">
            <a:spAutoFit/>
          </a:bodyPr>
          <a:lstStyle/>
          <a:p>
            <a:pPr algn="ctr"/>
            <a:r>
              <a:rPr lang="en-US" b="1" dirty="0" smtClean="0"/>
              <a:t>Annual Catch = F times B</a:t>
            </a:r>
            <a:endParaRPr lang="en-US" b="1" dirty="0"/>
          </a:p>
        </p:txBody>
      </p:sp>
    </p:spTree>
    <p:extLst>
      <p:ext uri="{BB962C8B-B14F-4D97-AF65-F5344CB8AC3E}">
        <p14:creationId xmlns:p14="http://schemas.microsoft.com/office/powerpoint/2010/main" val="14542953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752214"/>
          </a:xfrm>
        </p:spPr>
        <p:txBody>
          <a:bodyPr>
            <a:normAutofit fontScale="90000"/>
          </a:bodyPr>
          <a:lstStyle/>
          <a:p>
            <a:pPr algn="ctr"/>
            <a:r>
              <a:rPr lang="en-US" dirty="0" smtClean="0"/>
              <a:t>Control Rule Performance</a:t>
            </a:r>
            <a:br>
              <a:rPr lang="en-US" dirty="0" smtClean="0"/>
            </a:br>
            <a:endParaRPr lang="en-US" dirty="0"/>
          </a:p>
        </p:txBody>
      </p:sp>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175" y="2003425"/>
            <a:ext cx="8531225" cy="333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txBox="1">
            <a:spLocks/>
          </p:cNvSpPr>
          <p:nvPr/>
        </p:nvSpPr>
        <p:spPr>
          <a:xfrm>
            <a:off x="76200" y="1228986"/>
            <a:ext cx="9067800" cy="752214"/>
          </a:xfrm>
          <a:prstGeom prst="rect">
            <a:avLst/>
          </a:prstGeom>
        </p:spPr>
        <p:txBody>
          <a:bodyPr vert="horz" lIns="91440" tIns="45720" rIns="91440" bIns="45720" rtlCol="0" anchor="t" anchorCtr="0">
            <a:normAutofit fontScale="97500"/>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pPr marL="514350" indent="-514350" fontAlgn="auto">
              <a:spcAft>
                <a:spcPts val="0"/>
              </a:spcAft>
              <a:buFont typeface="+mj-lt"/>
              <a:buAutoNum type="arabicPeriod"/>
            </a:pPr>
            <a:r>
              <a:rPr lang="en-US" sz="2800" dirty="0" smtClean="0">
                <a:solidFill>
                  <a:schemeClr val="tx2"/>
                </a:solidFill>
                <a:latin typeface="+mn-lt"/>
              </a:rPr>
              <a:t>Jump to F</a:t>
            </a:r>
            <a:r>
              <a:rPr lang="en-US" sz="2800" baseline="-25000" dirty="0" smtClean="0">
                <a:solidFill>
                  <a:schemeClr val="tx2"/>
                </a:solidFill>
                <a:latin typeface="+mn-lt"/>
              </a:rPr>
              <a:t>MSY</a:t>
            </a:r>
            <a:r>
              <a:rPr lang="en-US" sz="2800" dirty="0" smtClean="0">
                <a:solidFill>
                  <a:schemeClr val="tx2"/>
                </a:solidFill>
                <a:latin typeface="+mn-lt"/>
              </a:rPr>
              <a:t>; slow rebuild</a:t>
            </a:r>
            <a:endParaRPr lang="en-US" sz="2800" dirty="0">
              <a:solidFill>
                <a:schemeClr val="tx2"/>
              </a:solidFill>
              <a:latin typeface="+mn-lt"/>
            </a:endParaRPr>
          </a:p>
        </p:txBody>
      </p:sp>
      <p:sp>
        <p:nvSpPr>
          <p:cNvPr id="3" name="TextBox 2"/>
          <p:cNvSpPr txBox="1"/>
          <p:nvPr/>
        </p:nvSpPr>
        <p:spPr>
          <a:xfrm>
            <a:off x="2438400" y="5301734"/>
            <a:ext cx="762000" cy="276999"/>
          </a:xfrm>
          <a:prstGeom prst="rect">
            <a:avLst/>
          </a:prstGeom>
          <a:noFill/>
        </p:spPr>
        <p:txBody>
          <a:bodyPr wrap="square" rtlCol="0">
            <a:spAutoFit/>
          </a:bodyPr>
          <a:lstStyle/>
          <a:p>
            <a:pPr algn="ctr"/>
            <a:r>
              <a:rPr lang="en-US" sz="1200" dirty="0" smtClean="0"/>
              <a:t>Year</a:t>
            </a:r>
            <a:endParaRPr lang="en-US" sz="1200" dirty="0"/>
          </a:p>
        </p:txBody>
      </p:sp>
    </p:spTree>
    <p:extLst>
      <p:ext uri="{BB962C8B-B14F-4D97-AF65-F5344CB8AC3E}">
        <p14:creationId xmlns:p14="http://schemas.microsoft.com/office/powerpoint/2010/main" val="335267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175" y="2003425"/>
            <a:ext cx="8531225" cy="333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0" y="381000"/>
            <a:ext cx="9144000" cy="752214"/>
          </a:xfrm>
        </p:spPr>
        <p:txBody>
          <a:bodyPr>
            <a:normAutofit fontScale="90000"/>
          </a:bodyPr>
          <a:lstStyle/>
          <a:p>
            <a:pPr algn="ctr"/>
            <a:r>
              <a:rPr lang="en-US" dirty="0" smtClean="0"/>
              <a:t>Control Rule Performance</a:t>
            </a:r>
            <a:br>
              <a:rPr lang="en-US" dirty="0" smtClean="0"/>
            </a:br>
            <a:endParaRPr lang="en-US" dirty="0"/>
          </a:p>
        </p:txBody>
      </p:sp>
      <p:sp>
        <p:nvSpPr>
          <p:cNvPr id="8" name="Title 1"/>
          <p:cNvSpPr txBox="1">
            <a:spLocks/>
          </p:cNvSpPr>
          <p:nvPr/>
        </p:nvSpPr>
        <p:spPr>
          <a:xfrm>
            <a:off x="76200" y="1228986"/>
            <a:ext cx="9067800" cy="752214"/>
          </a:xfrm>
          <a:prstGeom prst="rect">
            <a:avLst/>
          </a:prstGeom>
        </p:spPr>
        <p:txBody>
          <a:bodyPr vert="horz" lIns="91440" tIns="45720" rIns="91440" bIns="45720" rtlCol="0" anchor="t" anchorCtr="0">
            <a:normAutofit fontScale="97500"/>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pPr marL="514350" indent="-514350" fontAlgn="auto">
              <a:spcAft>
                <a:spcPts val="0"/>
              </a:spcAft>
              <a:buFont typeface="+mj-lt"/>
              <a:buAutoNum type="arabicPeriod" startAt="2"/>
            </a:pPr>
            <a:r>
              <a:rPr lang="en-US" sz="2800" dirty="0" smtClean="0">
                <a:solidFill>
                  <a:schemeClr val="tx2"/>
                </a:solidFill>
                <a:latin typeface="+mn-lt"/>
              </a:rPr>
              <a:t>10 year rebuilding plan</a:t>
            </a:r>
            <a:endParaRPr lang="en-US" sz="2800" dirty="0">
              <a:solidFill>
                <a:schemeClr val="tx2"/>
              </a:solidFill>
              <a:latin typeface="+mn-lt"/>
            </a:endParaRPr>
          </a:p>
        </p:txBody>
      </p:sp>
      <p:sp>
        <p:nvSpPr>
          <p:cNvPr id="9" name="TextBox 8"/>
          <p:cNvSpPr txBox="1"/>
          <p:nvPr/>
        </p:nvSpPr>
        <p:spPr>
          <a:xfrm>
            <a:off x="2438400" y="5334000"/>
            <a:ext cx="762000" cy="276999"/>
          </a:xfrm>
          <a:prstGeom prst="rect">
            <a:avLst/>
          </a:prstGeom>
          <a:noFill/>
        </p:spPr>
        <p:txBody>
          <a:bodyPr wrap="square" rtlCol="0">
            <a:spAutoFit/>
          </a:bodyPr>
          <a:lstStyle/>
          <a:p>
            <a:pPr algn="ctr"/>
            <a:r>
              <a:rPr lang="en-US" sz="1200" dirty="0" smtClean="0"/>
              <a:t>Year</a:t>
            </a:r>
            <a:endParaRPr lang="en-US" sz="1200" dirty="0"/>
          </a:p>
        </p:txBody>
      </p:sp>
    </p:spTree>
    <p:extLst>
      <p:ext uri="{BB962C8B-B14F-4D97-AF65-F5344CB8AC3E}">
        <p14:creationId xmlns:p14="http://schemas.microsoft.com/office/powerpoint/2010/main" val="35390897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003425"/>
            <a:ext cx="8531225" cy="333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ph type="title"/>
          </p:nvPr>
        </p:nvSpPr>
        <p:spPr>
          <a:xfrm>
            <a:off x="0" y="381000"/>
            <a:ext cx="9144000" cy="752214"/>
          </a:xfrm>
        </p:spPr>
        <p:txBody>
          <a:bodyPr>
            <a:normAutofit fontScale="90000"/>
          </a:bodyPr>
          <a:lstStyle/>
          <a:p>
            <a:pPr algn="ctr"/>
            <a:r>
              <a:rPr lang="en-US" dirty="0" smtClean="0"/>
              <a:t>Control Rule Performance</a:t>
            </a:r>
            <a:br>
              <a:rPr lang="en-US" dirty="0" smtClean="0"/>
            </a:br>
            <a:endParaRPr lang="en-US" dirty="0"/>
          </a:p>
        </p:txBody>
      </p:sp>
      <p:sp>
        <p:nvSpPr>
          <p:cNvPr id="9" name="Title 1"/>
          <p:cNvSpPr txBox="1">
            <a:spLocks/>
          </p:cNvSpPr>
          <p:nvPr/>
        </p:nvSpPr>
        <p:spPr>
          <a:xfrm>
            <a:off x="76200" y="1228986"/>
            <a:ext cx="9067800" cy="752214"/>
          </a:xfrm>
          <a:prstGeom prst="rect">
            <a:avLst/>
          </a:prstGeom>
        </p:spPr>
        <p:txBody>
          <a:bodyPr vert="horz" lIns="91440" tIns="45720" rIns="91440" bIns="45720" rtlCol="0" anchor="t" anchorCtr="0">
            <a:normAutofit fontScale="97500"/>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pPr marL="514350" indent="-514350" fontAlgn="auto">
              <a:spcAft>
                <a:spcPts val="0"/>
              </a:spcAft>
              <a:buFont typeface="+mj-lt"/>
              <a:buAutoNum type="arabicPeriod" startAt="3"/>
            </a:pPr>
            <a:r>
              <a:rPr lang="en-US" sz="2800" dirty="0" smtClean="0">
                <a:solidFill>
                  <a:schemeClr val="tx2"/>
                </a:solidFill>
                <a:latin typeface="+mn-lt"/>
              </a:rPr>
              <a:t>Delay the pain, but still rebuild in 10 years</a:t>
            </a:r>
            <a:endParaRPr lang="en-US" sz="2800" dirty="0">
              <a:solidFill>
                <a:schemeClr val="tx2"/>
              </a:solidFill>
              <a:latin typeface="+mn-lt"/>
            </a:endParaRPr>
          </a:p>
        </p:txBody>
      </p:sp>
      <p:sp>
        <p:nvSpPr>
          <p:cNvPr id="10" name="TextBox 9"/>
          <p:cNvSpPr txBox="1"/>
          <p:nvPr/>
        </p:nvSpPr>
        <p:spPr>
          <a:xfrm>
            <a:off x="2438400" y="5301734"/>
            <a:ext cx="762000" cy="276999"/>
          </a:xfrm>
          <a:prstGeom prst="rect">
            <a:avLst/>
          </a:prstGeom>
          <a:noFill/>
        </p:spPr>
        <p:txBody>
          <a:bodyPr wrap="square" rtlCol="0">
            <a:spAutoFit/>
          </a:bodyPr>
          <a:lstStyle/>
          <a:p>
            <a:pPr algn="ctr"/>
            <a:r>
              <a:rPr lang="en-US" sz="1200" dirty="0" smtClean="0"/>
              <a:t>Year</a:t>
            </a:r>
            <a:endParaRPr lang="en-US" sz="1200" dirty="0"/>
          </a:p>
        </p:txBody>
      </p:sp>
    </p:spTree>
    <p:extLst>
      <p:ext uri="{BB962C8B-B14F-4D97-AF65-F5344CB8AC3E}">
        <p14:creationId xmlns:p14="http://schemas.microsoft.com/office/powerpoint/2010/main" val="961801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175" y="2003425"/>
            <a:ext cx="8531225" cy="333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a:spLocks noGrp="1"/>
          </p:cNvSpPr>
          <p:nvPr>
            <p:ph type="title"/>
          </p:nvPr>
        </p:nvSpPr>
        <p:spPr>
          <a:xfrm>
            <a:off x="0" y="381000"/>
            <a:ext cx="9144000" cy="752214"/>
          </a:xfrm>
        </p:spPr>
        <p:txBody>
          <a:bodyPr>
            <a:normAutofit fontScale="90000"/>
          </a:bodyPr>
          <a:lstStyle/>
          <a:p>
            <a:pPr algn="ctr"/>
            <a:r>
              <a:rPr lang="en-US" dirty="0" smtClean="0"/>
              <a:t>Control Rule Performance</a:t>
            </a:r>
            <a:br>
              <a:rPr lang="en-US" dirty="0" smtClean="0"/>
            </a:br>
            <a:endParaRPr lang="en-US" dirty="0"/>
          </a:p>
        </p:txBody>
      </p:sp>
      <p:sp>
        <p:nvSpPr>
          <p:cNvPr id="8" name="Title 1"/>
          <p:cNvSpPr txBox="1">
            <a:spLocks/>
          </p:cNvSpPr>
          <p:nvPr/>
        </p:nvSpPr>
        <p:spPr>
          <a:xfrm>
            <a:off x="76200" y="1228986"/>
            <a:ext cx="9067800" cy="5095614"/>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b="1" i="0" kern="1200">
                <a:solidFill>
                  <a:schemeClr val="accent1"/>
                </a:solidFill>
                <a:latin typeface="+mj-lt"/>
                <a:ea typeface="+mj-ea"/>
                <a:cs typeface="Arial Narrow Bold"/>
              </a:defRPr>
            </a:lvl1pPr>
          </a:lstStyle>
          <a:p>
            <a:pPr marL="514350" indent="-514350" fontAlgn="auto">
              <a:spcAft>
                <a:spcPts val="0"/>
              </a:spcAft>
              <a:buFont typeface="+mj-lt"/>
              <a:buAutoNum type="arabicPeriod" startAt="4"/>
            </a:pPr>
            <a:r>
              <a:rPr lang="en-US" sz="2800" dirty="0" smtClean="0">
                <a:solidFill>
                  <a:schemeClr val="tx2"/>
                </a:solidFill>
                <a:latin typeface="+mn-lt"/>
              </a:rPr>
              <a:t>Long-term buffer with 5-year phase in</a:t>
            </a:r>
          </a:p>
          <a:p>
            <a:pPr marL="514350" indent="-514350" fontAlgn="auto">
              <a:spcAft>
                <a:spcPts val="0"/>
              </a:spcAft>
              <a:buFont typeface="+mj-lt"/>
              <a:buAutoNum type="arabicPeriod" startAt="4"/>
            </a:pPr>
            <a:endParaRPr lang="en-US" sz="2800" dirty="0">
              <a:solidFill>
                <a:schemeClr val="tx2"/>
              </a:solidFill>
              <a:latin typeface="+mn-lt"/>
            </a:endParaRPr>
          </a:p>
          <a:p>
            <a:pPr marL="514350" indent="-514350" fontAlgn="auto">
              <a:spcAft>
                <a:spcPts val="0"/>
              </a:spcAft>
              <a:buFont typeface="+mj-lt"/>
              <a:buAutoNum type="arabicPeriod" startAt="4"/>
            </a:pPr>
            <a:endParaRPr lang="en-US" sz="2800" dirty="0" smtClean="0">
              <a:solidFill>
                <a:schemeClr val="tx2"/>
              </a:solidFill>
              <a:latin typeface="+mn-lt"/>
            </a:endParaRPr>
          </a:p>
          <a:p>
            <a:pPr marL="514350" indent="-514350" fontAlgn="auto">
              <a:spcAft>
                <a:spcPts val="0"/>
              </a:spcAft>
              <a:buFont typeface="+mj-lt"/>
              <a:buAutoNum type="arabicPeriod" startAt="4"/>
            </a:pPr>
            <a:endParaRPr lang="en-US" sz="2800" dirty="0">
              <a:solidFill>
                <a:schemeClr val="tx2"/>
              </a:solidFill>
              <a:latin typeface="+mn-lt"/>
            </a:endParaRPr>
          </a:p>
          <a:p>
            <a:pPr marL="514350" indent="-514350" fontAlgn="auto">
              <a:spcAft>
                <a:spcPts val="0"/>
              </a:spcAft>
              <a:buFont typeface="+mj-lt"/>
              <a:buAutoNum type="arabicPeriod" startAt="4"/>
            </a:pPr>
            <a:endParaRPr lang="en-US" sz="2800" dirty="0" smtClean="0">
              <a:solidFill>
                <a:schemeClr val="tx2"/>
              </a:solidFill>
              <a:latin typeface="+mn-lt"/>
            </a:endParaRPr>
          </a:p>
          <a:p>
            <a:pPr marL="514350" indent="-514350" fontAlgn="auto">
              <a:spcAft>
                <a:spcPts val="0"/>
              </a:spcAft>
              <a:buFont typeface="+mj-lt"/>
              <a:buAutoNum type="arabicPeriod" startAt="4"/>
            </a:pPr>
            <a:endParaRPr lang="en-US" sz="2800" dirty="0">
              <a:solidFill>
                <a:schemeClr val="tx2"/>
              </a:solidFill>
              <a:latin typeface="+mn-lt"/>
            </a:endParaRPr>
          </a:p>
          <a:p>
            <a:pPr marL="514350" indent="-514350" fontAlgn="auto">
              <a:spcAft>
                <a:spcPts val="0"/>
              </a:spcAft>
              <a:buFont typeface="+mj-lt"/>
              <a:buAutoNum type="arabicPeriod" startAt="4"/>
            </a:pPr>
            <a:endParaRPr lang="en-US" sz="2800" dirty="0" smtClean="0">
              <a:solidFill>
                <a:schemeClr val="tx2"/>
              </a:solidFill>
              <a:latin typeface="+mn-lt"/>
            </a:endParaRPr>
          </a:p>
          <a:p>
            <a:pPr marL="514350" indent="-514350" fontAlgn="auto">
              <a:spcAft>
                <a:spcPts val="0"/>
              </a:spcAft>
              <a:buFont typeface="+mj-lt"/>
              <a:buAutoNum type="arabicPeriod" startAt="4"/>
            </a:pPr>
            <a:endParaRPr lang="en-US" sz="2800" dirty="0">
              <a:solidFill>
                <a:schemeClr val="tx2"/>
              </a:solidFill>
              <a:latin typeface="+mn-lt"/>
            </a:endParaRPr>
          </a:p>
          <a:p>
            <a:pPr marL="514350" indent="-514350" fontAlgn="auto">
              <a:spcAft>
                <a:spcPts val="0"/>
              </a:spcAft>
              <a:buFont typeface="+mj-lt"/>
              <a:buAutoNum type="arabicPeriod" startAt="4"/>
            </a:pPr>
            <a:endParaRPr lang="en-US" sz="2800" dirty="0" smtClean="0">
              <a:solidFill>
                <a:schemeClr val="tx2"/>
              </a:solidFill>
              <a:latin typeface="+mn-lt"/>
            </a:endParaRPr>
          </a:p>
          <a:p>
            <a:pPr marL="514350" indent="-514350" fontAlgn="auto">
              <a:spcAft>
                <a:spcPts val="0"/>
              </a:spcAft>
              <a:buFont typeface="+mj-lt"/>
              <a:buAutoNum type="arabicPeriod" startAt="4"/>
            </a:pPr>
            <a:endParaRPr lang="en-US" sz="2800" dirty="0">
              <a:solidFill>
                <a:schemeClr val="tx2"/>
              </a:solidFill>
              <a:latin typeface="+mn-lt"/>
            </a:endParaRPr>
          </a:p>
          <a:p>
            <a:pPr marL="457200" indent="-457200" fontAlgn="auto">
              <a:spcAft>
                <a:spcPts val="0"/>
              </a:spcAft>
              <a:buFont typeface="Arial" panose="020B0604020202020204" pitchFamily="34" charset="0"/>
              <a:buChar char="•"/>
            </a:pPr>
            <a:r>
              <a:rPr lang="en-US" sz="2000" dirty="0" smtClean="0">
                <a:solidFill>
                  <a:schemeClr val="tx2"/>
                </a:solidFill>
                <a:latin typeface="+mn-lt"/>
              </a:rPr>
              <a:t>Several options to consider: socioeconomics can guide selection</a:t>
            </a:r>
          </a:p>
          <a:p>
            <a:pPr marL="457200" indent="-457200" fontAlgn="auto">
              <a:spcAft>
                <a:spcPts val="0"/>
              </a:spcAft>
              <a:buFont typeface="Arial" panose="020B0604020202020204" pitchFamily="34" charset="0"/>
              <a:buChar char="•"/>
            </a:pPr>
            <a:r>
              <a:rPr lang="en-US" sz="2000" dirty="0" smtClean="0">
                <a:solidFill>
                  <a:schemeClr val="tx2"/>
                </a:solidFill>
                <a:latin typeface="+mn-lt"/>
              </a:rPr>
              <a:t>Buffer is important, because the real world has uncertainty</a:t>
            </a:r>
            <a:endParaRPr lang="en-US" sz="2000" dirty="0">
              <a:solidFill>
                <a:schemeClr val="tx2"/>
              </a:solidFill>
              <a:latin typeface="+mn-lt"/>
            </a:endParaRPr>
          </a:p>
        </p:txBody>
      </p:sp>
      <p:sp>
        <p:nvSpPr>
          <p:cNvPr id="9" name="TextBox 8"/>
          <p:cNvSpPr txBox="1"/>
          <p:nvPr/>
        </p:nvSpPr>
        <p:spPr>
          <a:xfrm>
            <a:off x="2438400" y="5301734"/>
            <a:ext cx="762000" cy="276999"/>
          </a:xfrm>
          <a:prstGeom prst="rect">
            <a:avLst/>
          </a:prstGeom>
          <a:noFill/>
        </p:spPr>
        <p:txBody>
          <a:bodyPr wrap="square" rtlCol="0">
            <a:spAutoFit/>
          </a:bodyPr>
          <a:lstStyle/>
          <a:p>
            <a:pPr algn="ctr"/>
            <a:r>
              <a:rPr lang="en-US" sz="1200" dirty="0" smtClean="0"/>
              <a:t>Year</a:t>
            </a:r>
            <a:endParaRPr lang="en-US" sz="1200" dirty="0"/>
          </a:p>
        </p:txBody>
      </p:sp>
    </p:spTree>
    <p:extLst>
      <p:ext uri="{BB962C8B-B14F-4D97-AF65-F5344CB8AC3E}">
        <p14:creationId xmlns:p14="http://schemas.microsoft.com/office/powerpoint/2010/main" val="10819953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7"/>
          <p:cNvSpPr>
            <a:spLocks noGrp="1"/>
          </p:cNvSpPr>
          <p:nvPr>
            <p:ph type="title"/>
          </p:nvPr>
        </p:nvSpPr>
        <p:spPr bwMode="auto">
          <a:xfrm>
            <a:off x="0" y="390786"/>
            <a:ext cx="9144000" cy="8284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algn="ctr" eaLnBrk="1" hangingPunct="1"/>
            <a:r>
              <a:rPr lang="en-US" sz="3200" dirty="0" smtClean="0"/>
              <a:t>Management Strategy Evaluation</a:t>
            </a:r>
            <a:endParaRPr lang="en-US" sz="3200" dirty="0"/>
          </a:p>
        </p:txBody>
      </p:sp>
      <p:sp>
        <p:nvSpPr>
          <p:cNvPr id="72708" name="TextBox 1"/>
          <p:cNvSpPr txBox="1">
            <a:spLocks noChangeArrowheads="1"/>
          </p:cNvSpPr>
          <p:nvPr/>
        </p:nvSpPr>
        <p:spPr bwMode="auto">
          <a:xfrm>
            <a:off x="10385425" y="1382713"/>
            <a:ext cx="185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800"/>
          </a:p>
        </p:txBody>
      </p:sp>
      <p:sp>
        <p:nvSpPr>
          <p:cNvPr id="72709" name="TextBox 2"/>
          <p:cNvSpPr txBox="1">
            <a:spLocks noChangeArrowheads="1"/>
          </p:cNvSpPr>
          <p:nvPr/>
        </p:nvSpPr>
        <p:spPr bwMode="auto">
          <a:xfrm>
            <a:off x="9594850" y="2609850"/>
            <a:ext cx="185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800"/>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9832" y="1371600"/>
            <a:ext cx="543176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7" name="Content Placeholder 2"/>
          <p:cNvSpPr>
            <a:spLocks noGrp="1"/>
          </p:cNvSpPr>
          <p:nvPr>
            <p:ph idx="1"/>
          </p:nvPr>
        </p:nvSpPr>
        <p:spPr bwMode="auto">
          <a:xfrm>
            <a:off x="152400" y="1265237"/>
            <a:ext cx="3505200" cy="4830763"/>
          </a:xfrm>
          <a:noFill/>
          <a:extLst/>
        </p:spPr>
        <p:txBody>
          <a:bodyPr vert="horz" wrap="square" lIns="91440" tIns="45720" rIns="91440" bIns="45720" numCol="1" anchor="t" anchorCtr="0" compatLnSpc="1">
            <a:prstTxWarp prst="textNoShape">
              <a:avLst/>
            </a:prstTxWarp>
            <a:normAutofit/>
          </a:bodyPr>
          <a:lstStyle/>
          <a:p>
            <a:pPr eaLnBrk="1" hangingPunct="1"/>
            <a:r>
              <a:rPr lang="en-US" sz="1800" b="1" dirty="0" smtClean="0"/>
              <a:t>OFL is the annual catch when fishing mortality is at the rate that gives MSY</a:t>
            </a:r>
          </a:p>
          <a:p>
            <a:pPr marL="0" indent="0" eaLnBrk="1" hangingPunct="1">
              <a:buNone/>
            </a:pPr>
            <a:endParaRPr lang="en-US" sz="1100" b="1" dirty="0" smtClean="0"/>
          </a:p>
          <a:p>
            <a:pPr eaLnBrk="1" hangingPunct="1"/>
            <a:r>
              <a:rPr lang="en-US" sz="1800" b="1" dirty="0" smtClean="0">
                <a:ea typeface="ヒラギノ角ゴ Pro W3"/>
              </a:rPr>
              <a:t>OFL varies above and below the MSY level depending on fluctuations in abundance. </a:t>
            </a:r>
          </a:p>
          <a:p>
            <a:pPr marL="0" indent="0" eaLnBrk="1" hangingPunct="1">
              <a:buNone/>
            </a:pPr>
            <a:endParaRPr lang="en-US" sz="1100" b="1" dirty="0" smtClean="0"/>
          </a:p>
          <a:p>
            <a:pPr eaLnBrk="1" hangingPunct="1"/>
            <a:r>
              <a:rPr lang="en-US" sz="1800" b="1" dirty="0" smtClean="0"/>
              <a:t>Over the long term, average OFL close to equilibrium MSY</a:t>
            </a:r>
          </a:p>
          <a:p>
            <a:pPr marL="0" indent="0" eaLnBrk="1" hangingPunct="1">
              <a:buNone/>
            </a:pPr>
            <a:endParaRPr lang="en-US" sz="1100" b="1" dirty="0" smtClean="0"/>
          </a:p>
          <a:p>
            <a:pPr eaLnBrk="1" hangingPunct="1"/>
            <a:r>
              <a:rPr lang="en-US" sz="1800" b="1" dirty="0" smtClean="0"/>
              <a:t>ABC:  Fishing at slightly less than F</a:t>
            </a:r>
            <a:r>
              <a:rPr lang="en-US" sz="1800" b="1" baseline="-25000" dirty="0" smtClean="0"/>
              <a:t>MSY</a:t>
            </a:r>
            <a:r>
              <a:rPr lang="en-US" sz="1800" b="1" dirty="0" smtClean="0"/>
              <a:t> gets less catch from given abundance level, but higher abundance and similar catch over long-term</a:t>
            </a:r>
          </a:p>
        </p:txBody>
      </p:sp>
    </p:spTree>
    <p:extLst>
      <p:ext uri="{BB962C8B-B14F-4D97-AF65-F5344CB8AC3E}">
        <p14:creationId xmlns:p14="http://schemas.microsoft.com/office/powerpoint/2010/main" val="24798909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2"/>
          <p:cNvSpPr>
            <a:spLocks noGrp="1" noChangeArrowheads="1"/>
          </p:cNvSpPr>
          <p:nvPr>
            <p:ph type="title"/>
          </p:nvPr>
        </p:nvSpPr>
        <p:spPr>
          <a:xfrm>
            <a:off x="0" y="457200"/>
            <a:ext cx="9144000" cy="667512"/>
          </a:xfrm>
        </p:spPr>
        <p:txBody>
          <a:bodyPr>
            <a:normAutofit/>
          </a:bodyPr>
          <a:lstStyle/>
          <a:p>
            <a:pPr algn="ctr" eaLnBrk="1" hangingPunct="1"/>
            <a:r>
              <a:rPr lang="en-US" sz="3200" b="1" dirty="0" smtClean="0"/>
              <a:t>Data-Poor Situation</a:t>
            </a:r>
          </a:p>
        </p:txBody>
      </p:sp>
      <p:sp>
        <p:nvSpPr>
          <p:cNvPr id="34821" name="Rectangle 3"/>
          <p:cNvSpPr>
            <a:spLocks noGrp="1" noChangeArrowheads="1"/>
          </p:cNvSpPr>
          <p:nvPr>
            <p:ph idx="1"/>
          </p:nvPr>
        </p:nvSpPr>
        <p:spPr>
          <a:xfrm>
            <a:off x="685800" y="1371600"/>
            <a:ext cx="7772400" cy="4876800"/>
          </a:xfrm>
        </p:spPr>
        <p:txBody>
          <a:bodyPr>
            <a:normAutofit lnSpcReduction="10000"/>
          </a:bodyPr>
          <a:lstStyle/>
          <a:p>
            <a:pPr eaLnBrk="1" hangingPunct="1"/>
            <a:r>
              <a:rPr lang="en-US" sz="2400" b="1" dirty="0" smtClean="0"/>
              <a:t>Fact:  for data-poor stocks, there is a level of catch that would be overfishing and will eventually deplete the stock;</a:t>
            </a:r>
          </a:p>
          <a:p>
            <a:pPr lvl="1" eaLnBrk="1" hangingPunct="1"/>
            <a:r>
              <a:rPr lang="en-US" sz="2200" b="1" dirty="0" smtClean="0">
                <a:solidFill>
                  <a:srgbClr val="FF0000"/>
                </a:solidFill>
              </a:rPr>
              <a:t>We just don’t know what it is;</a:t>
            </a:r>
          </a:p>
          <a:p>
            <a:pPr marL="457200" lvl="1" indent="0" eaLnBrk="1" hangingPunct="1">
              <a:buNone/>
            </a:pPr>
            <a:endParaRPr lang="en-US" sz="1100" b="1" dirty="0" smtClean="0">
              <a:solidFill>
                <a:srgbClr val="FF0000"/>
              </a:solidFill>
            </a:endParaRPr>
          </a:p>
          <a:p>
            <a:pPr eaLnBrk="1" hangingPunct="1"/>
            <a:r>
              <a:rPr lang="en-US" sz="2400" b="1" dirty="0" smtClean="0"/>
              <a:t>Estimate of uncertainty should reduce as we get more info, not get larger as we calculate more components of uncertainty;</a:t>
            </a:r>
          </a:p>
          <a:p>
            <a:pPr lvl="1" eaLnBrk="1" hangingPunct="1"/>
            <a:r>
              <a:rPr lang="en-US" sz="2200" b="1" dirty="0" smtClean="0">
                <a:solidFill>
                  <a:srgbClr val="FF0000"/>
                </a:solidFill>
              </a:rPr>
              <a:t>So need proxy for unmeasured (likely) uncertainty;</a:t>
            </a:r>
          </a:p>
          <a:p>
            <a:pPr marL="457200" lvl="1" indent="0" eaLnBrk="1" hangingPunct="1">
              <a:buNone/>
            </a:pPr>
            <a:endParaRPr lang="en-US" sz="1100" b="1" dirty="0" smtClean="0">
              <a:solidFill>
                <a:srgbClr val="FF0000"/>
              </a:solidFill>
            </a:endParaRPr>
          </a:p>
          <a:p>
            <a:pPr eaLnBrk="1" hangingPunct="1"/>
            <a:r>
              <a:rPr lang="en-US" sz="2400" b="1" dirty="0" smtClean="0"/>
              <a:t>Data-poor approach to management should be at least as conservative as the approach used when a data-weak assessment can be done;</a:t>
            </a:r>
          </a:p>
          <a:p>
            <a:pPr lvl="1"/>
            <a:r>
              <a:rPr lang="en-US" sz="2200" b="1" dirty="0" smtClean="0">
                <a:solidFill>
                  <a:srgbClr val="FF0000"/>
                </a:solidFill>
              </a:rPr>
              <a:t>Difficult because we usually have only past catch as an indicator of the situation.</a:t>
            </a:r>
          </a:p>
        </p:txBody>
      </p:sp>
    </p:spTree>
    <p:extLst>
      <p:ext uri="{BB962C8B-B14F-4D97-AF65-F5344CB8AC3E}">
        <p14:creationId xmlns:p14="http://schemas.microsoft.com/office/powerpoint/2010/main" val="32012728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29600" cy="2590800"/>
          </a:xfrm>
        </p:spPr>
        <p:txBody>
          <a:bodyPr>
            <a:normAutofit fontScale="90000"/>
          </a:bodyPr>
          <a:lstStyle/>
          <a:p>
            <a:r>
              <a:rPr lang="en-US" dirty="0" smtClean="0"/>
              <a:t>Quiz Time!!!</a:t>
            </a:r>
            <a:br>
              <a:rPr lang="en-US" dirty="0" smtClean="0"/>
            </a:br>
            <a:r>
              <a:rPr lang="en-US" dirty="0" smtClean="0"/>
              <a:t/>
            </a:r>
            <a:br>
              <a:rPr lang="en-US" dirty="0" smtClean="0"/>
            </a:br>
            <a:r>
              <a:rPr lang="en-US" sz="4900" dirty="0" smtClean="0"/>
              <a:t>When assessments cannot calculate uncertainty, SSCs should set ABC:</a:t>
            </a:r>
            <a:endParaRPr lang="en-US" dirty="0"/>
          </a:p>
        </p:txBody>
      </p:sp>
      <p:sp>
        <p:nvSpPr>
          <p:cNvPr id="3" name="Content Placeholder 2"/>
          <p:cNvSpPr>
            <a:spLocks noGrp="1"/>
          </p:cNvSpPr>
          <p:nvPr>
            <p:ph idx="1"/>
          </p:nvPr>
        </p:nvSpPr>
        <p:spPr>
          <a:xfrm>
            <a:off x="457200" y="3733800"/>
            <a:ext cx="8153400" cy="2590800"/>
          </a:xfrm>
        </p:spPr>
        <p:txBody>
          <a:bodyPr/>
          <a:lstStyle/>
          <a:p>
            <a:r>
              <a:rPr lang="en-US" dirty="0" smtClean="0"/>
              <a:t>1. At the overfishing limit, OFL</a:t>
            </a:r>
          </a:p>
          <a:p>
            <a:r>
              <a:rPr lang="en-US" dirty="0" smtClean="0"/>
              <a:t>2. Below the OFL using uncertainty proxy from other stocks</a:t>
            </a:r>
          </a:p>
          <a:p>
            <a:r>
              <a:rPr lang="en-US" dirty="0" smtClean="0"/>
              <a:t>3. Refuse to set an ABC</a:t>
            </a:r>
          </a:p>
        </p:txBody>
      </p:sp>
      <p:sp>
        <p:nvSpPr>
          <p:cNvPr id="4" name="TextBox 3"/>
          <p:cNvSpPr txBox="1"/>
          <p:nvPr/>
        </p:nvSpPr>
        <p:spPr>
          <a:xfrm>
            <a:off x="2838043" y="5867400"/>
            <a:ext cx="8144089" cy="646331"/>
          </a:xfrm>
          <a:prstGeom prst="rect">
            <a:avLst/>
          </a:prstGeom>
          <a:noFill/>
        </p:spPr>
        <p:txBody>
          <a:bodyPr wrap="none" rtlCol="0">
            <a:spAutoFit/>
          </a:bodyPr>
          <a:lstStyle/>
          <a:p>
            <a:r>
              <a:rPr lang="en-US" dirty="0" smtClean="0">
                <a:solidFill>
                  <a:schemeClr val="bg1">
                    <a:lumMod val="65000"/>
                  </a:schemeClr>
                </a:solidFill>
              </a:rPr>
              <a:t>#2 is the correct answer.</a:t>
            </a:r>
            <a:br>
              <a:rPr lang="en-US" dirty="0" smtClean="0">
                <a:solidFill>
                  <a:schemeClr val="bg1">
                    <a:lumMod val="65000"/>
                  </a:schemeClr>
                </a:solidFill>
              </a:rPr>
            </a:br>
            <a:r>
              <a:rPr lang="en-US" dirty="0" smtClean="0">
                <a:solidFill>
                  <a:schemeClr val="bg1">
                    <a:lumMod val="65000"/>
                  </a:schemeClr>
                </a:solidFill>
              </a:rPr>
              <a:t>They are expected to do the best they can to account for scientific uncertainty.</a:t>
            </a:r>
            <a:endParaRPr lang="en-US" dirty="0">
              <a:solidFill>
                <a:schemeClr val="bg1">
                  <a:lumMod val="65000"/>
                </a:schemeClr>
              </a:solidFill>
            </a:endParaRPr>
          </a:p>
        </p:txBody>
      </p:sp>
    </p:spTree>
    <p:extLst>
      <p:ext uri="{BB962C8B-B14F-4D97-AF65-F5344CB8AC3E}">
        <p14:creationId xmlns:p14="http://schemas.microsoft.com/office/powerpoint/2010/main" val="42024053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2"/>
          <p:cNvSpPr>
            <a:spLocks noGrp="1" noChangeArrowheads="1"/>
          </p:cNvSpPr>
          <p:nvPr>
            <p:ph type="title"/>
          </p:nvPr>
        </p:nvSpPr>
        <p:spPr>
          <a:xfrm>
            <a:off x="0" y="573456"/>
            <a:ext cx="9144000" cy="591312"/>
          </a:xfrm>
        </p:spPr>
        <p:txBody>
          <a:bodyPr>
            <a:normAutofit/>
          </a:bodyPr>
          <a:lstStyle/>
          <a:p>
            <a:pPr algn="ctr" eaLnBrk="1" hangingPunct="1"/>
            <a:r>
              <a:rPr lang="en-US" sz="3200" b="1" dirty="0" smtClean="0"/>
              <a:t>Summary</a:t>
            </a:r>
          </a:p>
        </p:txBody>
      </p:sp>
      <p:sp>
        <p:nvSpPr>
          <p:cNvPr id="36869" name="Rectangle 3"/>
          <p:cNvSpPr>
            <a:spLocks noGrp="1" noChangeArrowheads="1"/>
          </p:cNvSpPr>
          <p:nvPr>
            <p:ph idx="1"/>
          </p:nvPr>
        </p:nvSpPr>
        <p:spPr>
          <a:xfrm>
            <a:off x="533400" y="1524000"/>
            <a:ext cx="8153400" cy="4800600"/>
          </a:xfrm>
        </p:spPr>
        <p:txBody>
          <a:bodyPr>
            <a:noAutofit/>
          </a:bodyPr>
          <a:lstStyle/>
          <a:p>
            <a:pPr marL="457200" indent="-457200" eaLnBrk="1" hangingPunct="1">
              <a:buFont typeface="Arial" pitchFamily="34" charset="0"/>
              <a:buChar char="•"/>
            </a:pPr>
            <a:r>
              <a:rPr lang="en-US" sz="2800" b="1" dirty="0" smtClean="0"/>
              <a:t>Assessments are designed to answer management questions</a:t>
            </a:r>
          </a:p>
          <a:p>
            <a:pPr marL="457200" indent="-457200" eaLnBrk="1" hangingPunct="1">
              <a:buFont typeface="Arial" pitchFamily="34" charset="0"/>
              <a:buChar char="•"/>
            </a:pPr>
            <a:r>
              <a:rPr lang="en-US" sz="2800" b="1" dirty="0" smtClean="0"/>
              <a:t>Catch, abundance patterns, biology are key inputs</a:t>
            </a:r>
          </a:p>
          <a:p>
            <a:pPr marL="457200" indent="-457200" eaLnBrk="1" hangingPunct="1">
              <a:buFont typeface="Arial" pitchFamily="34" charset="0"/>
              <a:buChar char="•"/>
            </a:pPr>
            <a:r>
              <a:rPr lang="en-US" sz="2800" b="1" dirty="0" smtClean="0"/>
              <a:t>Variety of advanced technical methods tuned to diverse data availability scenarios</a:t>
            </a:r>
          </a:p>
          <a:p>
            <a:pPr marL="457200" indent="-457200" eaLnBrk="1" hangingPunct="1">
              <a:buFont typeface="Arial" pitchFamily="34" charset="0"/>
              <a:buChar char="•"/>
            </a:pPr>
            <a:r>
              <a:rPr lang="en-US" sz="2800" b="1" dirty="0" smtClean="0"/>
              <a:t>Assessments produce estimates of stock abundance, fishing mortality, and productivity</a:t>
            </a:r>
          </a:p>
          <a:p>
            <a:pPr marL="457200" indent="-457200" eaLnBrk="1" hangingPunct="1">
              <a:buFont typeface="Arial" pitchFamily="34" charset="0"/>
              <a:buChar char="•"/>
            </a:pPr>
            <a:r>
              <a:rPr lang="en-US" sz="2800" b="1" dirty="0" smtClean="0"/>
              <a:t>Stock forecasts provide technical basis for guiding the level of Annual Catch Limits</a:t>
            </a:r>
          </a:p>
        </p:txBody>
      </p:sp>
    </p:spTree>
    <p:extLst>
      <p:ext uri="{BB962C8B-B14F-4D97-AF65-F5344CB8AC3E}">
        <p14:creationId xmlns:p14="http://schemas.microsoft.com/office/powerpoint/2010/main" val="2017612572"/>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0" y="609600"/>
            <a:ext cx="9144000" cy="457200"/>
          </a:xfrm>
        </p:spPr>
        <p:txBody>
          <a:bodyPr>
            <a:noAutofit/>
          </a:bodyPr>
          <a:lstStyle/>
          <a:p>
            <a:pPr algn="ctr"/>
            <a:r>
              <a:rPr lang="en-US" sz="3200" b="1" dirty="0" smtClean="0"/>
              <a:t>Fishery Management </a:t>
            </a:r>
            <a:r>
              <a:rPr lang="en-US" sz="3200" b="1" dirty="0"/>
              <a:t>P</a:t>
            </a:r>
            <a:r>
              <a:rPr lang="en-US" sz="3200" b="1" dirty="0" smtClean="0"/>
              <a:t>lans</a:t>
            </a:r>
            <a:endParaRPr lang="en-US" sz="3200" dirty="0" smtClean="0"/>
          </a:p>
        </p:txBody>
      </p:sp>
      <p:sp>
        <p:nvSpPr>
          <p:cNvPr id="6148" name="Rectangle 4"/>
          <p:cNvSpPr>
            <a:spLocks noGrp="1" noChangeArrowheads="1"/>
          </p:cNvSpPr>
          <p:nvPr>
            <p:ph idx="1"/>
          </p:nvPr>
        </p:nvSpPr>
        <p:spPr>
          <a:xfrm>
            <a:off x="533400" y="1524000"/>
            <a:ext cx="7772400" cy="4953000"/>
          </a:xfrm>
        </p:spPr>
        <p:txBody>
          <a:bodyPr>
            <a:normAutofit fontScale="92500" lnSpcReduction="20000"/>
          </a:bodyPr>
          <a:lstStyle/>
          <a:p>
            <a:pPr>
              <a:buFont typeface="Arial" pitchFamily="34" charset="0"/>
              <a:buChar char="•"/>
              <a:defRPr/>
            </a:pPr>
            <a:r>
              <a:rPr lang="en-US" b="1" i="1" dirty="0" smtClean="0"/>
              <a:t>Establish a mechanism for specifying </a:t>
            </a:r>
            <a:r>
              <a:rPr lang="en-US" b="1" i="1" dirty="0" smtClean="0">
                <a:solidFill>
                  <a:srgbClr val="FF0000"/>
                </a:solidFill>
              </a:rPr>
              <a:t>annual catch limits </a:t>
            </a:r>
            <a:r>
              <a:rPr lang="en-US" b="1" i="1" dirty="0" smtClean="0"/>
              <a:t>… at a level such that </a:t>
            </a:r>
            <a:r>
              <a:rPr lang="en-US" b="1" i="1" dirty="0" smtClean="0">
                <a:solidFill>
                  <a:srgbClr val="FF0000"/>
                </a:solidFill>
              </a:rPr>
              <a:t>overfishing does not occur </a:t>
            </a:r>
            <a:r>
              <a:rPr lang="en-US" b="1" i="1" dirty="0" smtClean="0"/>
              <a:t>in the fishery, including measures to ensure</a:t>
            </a:r>
            <a:r>
              <a:rPr lang="en-US" b="1" i="1" dirty="0" smtClean="0">
                <a:solidFill>
                  <a:srgbClr val="FF0000"/>
                </a:solidFill>
              </a:rPr>
              <a:t> accountability</a:t>
            </a:r>
            <a:r>
              <a:rPr lang="en-US" b="1" i="1" dirty="0" smtClean="0"/>
              <a:t>.</a:t>
            </a:r>
          </a:p>
          <a:p>
            <a:pPr>
              <a:buFont typeface="Arial" pitchFamily="34" charset="0"/>
              <a:buChar char="•"/>
              <a:defRPr/>
            </a:pPr>
            <a:endParaRPr lang="en-US" sz="1200" b="1" i="1" dirty="0" smtClean="0"/>
          </a:p>
          <a:p>
            <a:pPr>
              <a:buFont typeface="Arial" pitchFamily="34" charset="0"/>
              <a:buChar char="•"/>
              <a:defRPr/>
            </a:pPr>
            <a:r>
              <a:rPr lang="en-US" b="1" i="1" dirty="0"/>
              <a:t>S</a:t>
            </a:r>
            <a:r>
              <a:rPr lang="en-US" b="1" i="1" dirty="0" smtClean="0"/>
              <a:t>pecify </a:t>
            </a:r>
            <a:r>
              <a:rPr lang="en-US" b="1" i="1" dirty="0" smtClean="0">
                <a:solidFill>
                  <a:srgbClr val="FF0000"/>
                </a:solidFill>
              </a:rPr>
              <a:t>objective and measurable criteria</a:t>
            </a:r>
            <a:r>
              <a:rPr lang="en-US" b="1" i="1" dirty="0" smtClean="0"/>
              <a:t> for identifying when the fishery … is overfished</a:t>
            </a:r>
          </a:p>
          <a:p>
            <a:pPr lvl="1">
              <a:buFont typeface="Arial" pitchFamily="34" charset="0"/>
              <a:buChar char="•"/>
              <a:defRPr/>
            </a:pPr>
            <a:r>
              <a:rPr lang="en-US" b="1" i="1" dirty="0" smtClean="0"/>
              <a:t>Related to reproductive potential of stock</a:t>
            </a:r>
          </a:p>
          <a:p>
            <a:pPr lvl="1">
              <a:buFont typeface="Arial" pitchFamily="34" charset="0"/>
              <a:buChar char="•"/>
              <a:defRPr/>
            </a:pPr>
            <a:endParaRPr lang="en-US" sz="1300" b="1" i="1" dirty="0" smtClean="0"/>
          </a:p>
          <a:p>
            <a:pPr marL="342900" lvl="1" indent="-342900">
              <a:buFont typeface="Arial" pitchFamily="34" charset="0"/>
              <a:buChar char="•"/>
              <a:defRPr/>
            </a:pPr>
            <a:r>
              <a:rPr lang="en-US" b="1" dirty="0" smtClean="0"/>
              <a:t>Annual Catch Limits (ACLs) may not exceed Council’s Scientific and Statistical Committee’s </a:t>
            </a:r>
            <a:r>
              <a:rPr lang="en-US" b="1" dirty="0" smtClean="0">
                <a:solidFill>
                  <a:srgbClr val="FF0000"/>
                </a:solidFill>
              </a:rPr>
              <a:t>fishing level recommendation</a:t>
            </a:r>
          </a:p>
          <a:p>
            <a:pPr marL="742950" lvl="2" indent="-342900">
              <a:buFont typeface="Arial" pitchFamily="34" charset="0"/>
              <a:buChar char="•"/>
              <a:defRPr/>
            </a:pPr>
            <a:r>
              <a:rPr lang="en-US" b="1" i="1" dirty="0" smtClean="0"/>
              <a:t>Based </a:t>
            </a:r>
            <a:r>
              <a:rPr lang="en-US" b="1" i="1" dirty="0"/>
              <a:t>on best </a:t>
            </a:r>
            <a:r>
              <a:rPr lang="en-US" b="1" i="1" dirty="0">
                <a:solidFill>
                  <a:srgbClr val="FF0000"/>
                </a:solidFill>
              </a:rPr>
              <a:t>scientific information </a:t>
            </a:r>
            <a:r>
              <a:rPr lang="en-US" b="1" i="1" dirty="0"/>
              <a:t>available</a:t>
            </a:r>
          </a:p>
          <a:p>
            <a:pPr>
              <a:buFont typeface="Arial" pitchFamily="34" charset="0"/>
              <a:buChar char="•"/>
              <a:defRPr/>
            </a:pPr>
            <a:endParaRPr lang="en-US" b="1" dirty="0" smtClean="0">
              <a:solidFill>
                <a:srgbClr val="FF0000"/>
              </a:solidFill>
            </a:endParaRPr>
          </a:p>
        </p:txBody>
      </p:sp>
    </p:spTree>
    <p:extLst>
      <p:ext uri="{BB962C8B-B14F-4D97-AF65-F5344CB8AC3E}">
        <p14:creationId xmlns:p14="http://schemas.microsoft.com/office/powerpoint/2010/main" val="37144820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0" y="638772"/>
            <a:ext cx="9144000" cy="515112"/>
          </a:xfrm>
        </p:spPr>
        <p:txBody>
          <a:bodyPr>
            <a:noAutofit/>
          </a:bodyPr>
          <a:lstStyle/>
          <a:p>
            <a:pPr algn="ctr"/>
            <a:r>
              <a:rPr lang="en-US" sz="3200" b="1" dirty="0" smtClean="0"/>
              <a:t>For More Information</a:t>
            </a:r>
          </a:p>
        </p:txBody>
      </p:sp>
      <p:sp>
        <p:nvSpPr>
          <p:cNvPr id="14339" name="Content Placeholder 2"/>
          <p:cNvSpPr>
            <a:spLocks noGrp="1"/>
          </p:cNvSpPr>
          <p:nvPr>
            <p:ph idx="1"/>
          </p:nvPr>
        </p:nvSpPr>
        <p:spPr>
          <a:xfrm>
            <a:off x="457200" y="1447800"/>
            <a:ext cx="8229600" cy="4876800"/>
          </a:xfrm>
        </p:spPr>
        <p:txBody>
          <a:bodyPr>
            <a:normAutofit fontScale="92500" lnSpcReduction="10000"/>
          </a:bodyPr>
          <a:lstStyle/>
          <a:p>
            <a:pPr marL="0" indent="0">
              <a:buNone/>
            </a:pPr>
            <a:r>
              <a:rPr lang="en-US" b="1" dirty="0" smtClean="0"/>
              <a:t>NMFS stock assessment site</a:t>
            </a:r>
          </a:p>
          <a:p>
            <a:pPr marL="0" indent="0">
              <a:buNone/>
            </a:pPr>
            <a:r>
              <a:rPr lang="en-US" sz="2100" b="1" dirty="0" smtClean="0">
                <a:solidFill>
                  <a:srgbClr val="FF0000"/>
                </a:solidFill>
              </a:rPr>
              <a:t>http</a:t>
            </a:r>
            <a:r>
              <a:rPr lang="en-US" sz="2100" b="1" dirty="0">
                <a:solidFill>
                  <a:srgbClr val="FF0000"/>
                </a:solidFill>
              </a:rPr>
              <a:t>://www.st.nmfs.noaa.gov/stock-assessment/index</a:t>
            </a:r>
          </a:p>
          <a:p>
            <a:pPr marL="0" indent="0">
              <a:buNone/>
            </a:pPr>
            <a:endParaRPr lang="en-US" sz="2200" b="1" dirty="0" smtClean="0"/>
          </a:p>
          <a:p>
            <a:pPr marL="0" indent="0">
              <a:buNone/>
            </a:pPr>
            <a:r>
              <a:rPr lang="en-US" b="1" dirty="0" err="1" smtClean="0"/>
              <a:t>FishWatch</a:t>
            </a:r>
            <a:endParaRPr lang="en-US" b="1" dirty="0" smtClean="0"/>
          </a:p>
          <a:p>
            <a:pPr marL="0" indent="0">
              <a:buNone/>
            </a:pPr>
            <a:r>
              <a:rPr lang="en-US" sz="2000" b="1" dirty="0">
                <a:solidFill>
                  <a:srgbClr val="FF0000"/>
                </a:solidFill>
              </a:rPr>
              <a:t>http://www.nmfs.noaa.gov/fishwatch/</a:t>
            </a:r>
          </a:p>
          <a:p>
            <a:pPr marL="0" indent="0">
              <a:buNone/>
            </a:pPr>
            <a:endParaRPr lang="en-US" sz="2200" b="1" dirty="0" smtClean="0"/>
          </a:p>
          <a:p>
            <a:pPr marL="0" indent="0">
              <a:buNone/>
            </a:pPr>
            <a:r>
              <a:rPr lang="en-US" b="1" dirty="0" smtClean="0"/>
              <a:t>Status of Fisheries and FSSI Quarterly Reports</a:t>
            </a:r>
          </a:p>
          <a:p>
            <a:pPr marL="0" indent="0">
              <a:buNone/>
            </a:pPr>
            <a:r>
              <a:rPr lang="en-US" sz="2000" b="1" dirty="0" smtClean="0">
                <a:solidFill>
                  <a:srgbClr val="FF0000"/>
                </a:solidFill>
              </a:rPr>
              <a:t>http://www.nmfs.noaa.gov/sfa/statusoffisheries/SOSmain.htm</a:t>
            </a:r>
          </a:p>
          <a:p>
            <a:pPr marL="0" indent="0">
              <a:buNone/>
            </a:pPr>
            <a:endParaRPr lang="en-US" sz="2200" b="1" dirty="0" smtClean="0">
              <a:solidFill>
                <a:srgbClr val="FF0000"/>
              </a:solidFill>
            </a:endParaRPr>
          </a:p>
          <a:p>
            <a:pPr marL="0" indent="0">
              <a:buNone/>
            </a:pPr>
            <a:r>
              <a:rPr lang="en-US" b="1" dirty="0" smtClean="0"/>
              <a:t>Species Information System for stock assessment and status determination data</a:t>
            </a:r>
          </a:p>
          <a:p>
            <a:pPr marL="0" indent="0">
              <a:buNone/>
            </a:pPr>
            <a:r>
              <a:rPr lang="en-US" sz="2000" b="1" dirty="0" smtClean="0">
                <a:solidFill>
                  <a:srgbClr val="FF0000"/>
                </a:solidFill>
              </a:rPr>
              <a:t>https://www.st.nmfs.noaa.gov/sisPortal/sisPortalMain.jsp</a:t>
            </a:r>
          </a:p>
        </p:txBody>
      </p:sp>
    </p:spTree>
    <p:extLst>
      <p:ext uri="{BB962C8B-B14F-4D97-AF65-F5344CB8AC3E}">
        <p14:creationId xmlns:p14="http://schemas.microsoft.com/office/powerpoint/2010/main" val="26655792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a:xfrm>
            <a:off x="0" y="152400"/>
            <a:ext cx="9144000" cy="685800"/>
          </a:xfrm>
        </p:spPr>
        <p:txBody>
          <a:bodyPr>
            <a:normAutofit/>
          </a:bodyPr>
          <a:lstStyle/>
          <a:p>
            <a:pPr algn="ctr"/>
            <a:r>
              <a:rPr lang="en-US" sz="3200" dirty="0" smtClean="0"/>
              <a:t>Group Exercise</a:t>
            </a:r>
            <a:endParaRPr lang="en-US" sz="3200" dirty="0"/>
          </a:p>
        </p:txBody>
      </p:sp>
      <p:sp>
        <p:nvSpPr>
          <p:cNvPr id="4" name="TextBox 3"/>
          <p:cNvSpPr txBox="1"/>
          <p:nvPr/>
        </p:nvSpPr>
        <p:spPr>
          <a:xfrm>
            <a:off x="685800" y="4267200"/>
            <a:ext cx="7620000" cy="2000548"/>
          </a:xfrm>
          <a:prstGeom prst="rect">
            <a:avLst/>
          </a:prstGeom>
          <a:noFill/>
        </p:spPr>
        <p:txBody>
          <a:bodyPr wrap="square" rtlCol="0">
            <a:spAutoFit/>
          </a:bodyPr>
          <a:lstStyle/>
          <a:p>
            <a:pPr algn="ctr"/>
            <a:r>
              <a:rPr lang="en-US" sz="2800" b="1" dirty="0" smtClean="0">
                <a:solidFill>
                  <a:schemeClr val="tx2"/>
                </a:solidFill>
                <a:latin typeface="+mn-lt"/>
              </a:rPr>
              <a:t>Set P* - the chance of overfishing for a </a:t>
            </a:r>
            <a:r>
              <a:rPr lang="en-US" sz="2800" b="1" dirty="0" smtClean="0">
                <a:solidFill>
                  <a:schemeClr val="tx2"/>
                </a:solidFill>
                <a:latin typeface="+mn-lt"/>
              </a:rPr>
              <a:t>stock</a:t>
            </a:r>
            <a:endParaRPr lang="en-US" sz="2400" b="1" dirty="0" smtClean="0">
              <a:solidFill>
                <a:schemeClr val="tx2"/>
              </a:solidFill>
              <a:latin typeface="+mn-lt"/>
            </a:endParaRPr>
          </a:p>
          <a:p>
            <a:pPr marL="342900" indent="-342900">
              <a:buFont typeface="Arial" panose="020B0604020202020204" pitchFamily="34" charset="0"/>
              <a:buChar char="•"/>
            </a:pPr>
            <a:r>
              <a:rPr lang="en-US" sz="2400" b="1" dirty="0" smtClean="0">
                <a:solidFill>
                  <a:schemeClr val="tx2"/>
                </a:solidFill>
                <a:latin typeface="+mn-lt"/>
              </a:rPr>
              <a:t>A:  Set </a:t>
            </a:r>
            <a:r>
              <a:rPr lang="en-US" sz="2400" b="1" dirty="0" smtClean="0">
                <a:solidFill>
                  <a:schemeClr val="tx2"/>
                </a:solidFill>
                <a:latin typeface="+mn-lt"/>
              </a:rPr>
              <a:t>P*=49%; ABC would decline just 2% while tracking decline in stock</a:t>
            </a:r>
          </a:p>
          <a:p>
            <a:pPr marL="342900" indent="-342900">
              <a:buFont typeface="Arial" panose="020B0604020202020204" pitchFamily="34" charset="0"/>
              <a:buChar char="•"/>
            </a:pPr>
            <a:r>
              <a:rPr lang="en-US" sz="2400" b="1" dirty="0" smtClean="0">
                <a:solidFill>
                  <a:schemeClr val="tx2"/>
                </a:solidFill>
                <a:latin typeface="+mn-lt"/>
              </a:rPr>
              <a:t>B:  Set </a:t>
            </a:r>
            <a:r>
              <a:rPr lang="en-US" sz="2400" b="1" dirty="0" smtClean="0">
                <a:solidFill>
                  <a:schemeClr val="tx2"/>
                </a:solidFill>
                <a:latin typeface="+mn-lt"/>
              </a:rPr>
              <a:t>P*=40%; short-term ABC would decline 20%, then begin to increase after 3 years</a:t>
            </a:r>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71" r="17558"/>
          <a:stretch/>
        </p:blipFill>
        <p:spPr bwMode="auto">
          <a:xfrm>
            <a:off x="336884" y="1279584"/>
            <a:ext cx="3724977" cy="26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279585"/>
            <a:ext cx="3667225" cy="2320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1087225"/>
            <a:ext cx="495300" cy="270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11460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BACK-UP SLIDES</a:t>
            </a:r>
            <a:endParaRPr lang="en-US" dirty="0"/>
          </a:p>
        </p:txBody>
      </p:sp>
      <p:sp>
        <p:nvSpPr>
          <p:cNvPr id="5" name="Slide Number Placeholder 4"/>
          <p:cNvSpPr>
            <a:spLocks noGrp="1"/>
          </p:cNvSpPr>
          <p:nvPr>
            <p:ph type="sldNum" sz="quarter" idx="12"/>
          </p:nvPr>
        </p:nvSpPr>
        <p:spPr/>
        <p:txBody>
          <a:bodyPr/>
          <a:lstStyle/>
          <a:p>
            <a:pPr>
              <a:defRPr/>
            </a:pPr>
            <a:fld id="{BE3AA738-B244-384E-9EBD-54CAFE3708A9}" type="slidenum">
              <a:rPr lang="en-US" smtClean="0"/>
              <a:pPr>
                <a:defRPr/>
              </a:pPr>
              <a:t>42</a:t>
            </a:fld>
            <a:endParaRPr lang="en-US"/>
          </a:p>
        </p:txBody>
      </p:sp>
    </p:spTree>
    <p:extLst>
      <p:ext uri="{BB962C8B-B14F-4D97-AF65-F5344CB8AC3E}">
        <p14:creationId xmlns:p14="http://schemas.microsoft.com/office/powerpoint/2010/main" val="22626231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r>
              <a:rPr lang="en-US" sz="3600" dirty="0" smtClean="0">
                <a:solidFill>
                  <a:schemeClr val="tx1"/>
                </a:solidFill>
              </a:rPr>
              <a:t>What does it mean to prevent overfishing?</a:t>
            </a:r>
            <a:endParaRPr lang="en-US" sz="3600" dirty="0">
              <a:solidFill>
                <a:schemeClr val="tx1"/>
              </a:solidFill>
            </a:endParaRPr>
          </a:p>
        </p:txBody>
      </p:sp>
      <p:sp>
        <p:nvSpPr>
          <p:cNvPr id="3" name="Content Placeholder 2"/>
          <p:cNvSpPr>
            <a:spLocks noGrp="1"/>
          </p:cNvSpPr>
          <p:nvPr>
            <p:ph idx="1"/>
          </p:nvPr>
        </p:nvSpPr>
        <p:spPr>
          <a:xfrm>
            <a:off x="457200" y="990600"/>
            <a:ext cx="8229600" cy="5135563"/>
          </a:xfrm>
        </p:spPr>
        <p:txBody>
          <a:bodyPr/>
          <a:lstStyle/>
          <a:p>
            <a:r>
              <a:rPr lang="en-US" sz="1800" b="1" u="sng" dirty="0"/>
              <a:t>I</a:t>
            </a:r>
            <a:r>
              <a:rPr lang="en-US" sz="1800" b="1" u="sng" dirty="0" smtClean="0"/>
              <a:t>ntentional </a:t>
            </a:r>
            <a:r>
              <a:rPr lang="en-US" sz="1800" b="1" u="sng" dirty="0"/>
              <a:t>overfishing</a:t>
            </a:r>
            <a:r>
              <a:rPr lang="en-US" sz="1800" b="1" dirty="0"/>
              <a:t>; i.e. setting a target that is beyond the best estimate of the overfishing limit.  In principal, the US has ended this type of </a:t>
            </a:r>
            <a:r>
              <a:rPr lang="en-US" sz="1800" b="1" dirty="0" smtClean="0"/>
              <a:t>overfishing.</a:t>
            </a:r>
            <a:endParaRPr lang="en-US" sz="1800" b="1" dirty="0"/>
          </a:p>
          <a:p>
            <a:r>
              <a:rPr lang="en-US" sz="1800" b="1" u="sng" dirty="0" smtClean="0"/>
              <a:t>Management </a:t>
            </a:r>
            <a:r>
              <a:rPr lang="en-US" sz="1800" b="1" u="sng" dirty="0"/>
              <a:t>shortcoming</a:t>
            </a:r>
            <a:r>
              <a:rPr lang="en-US" sz="1800" b="1" dirty="0"/>
              <a:t>:  this occurs when fishery management procedures fail to keep the catch below the overfishing limit.  This could be accidental (procedures were in place but they didn't work), or structural (no credible accountability measures were in place to keep catch under control within the fishing season).</a:t>
            </a:r>
          </a:p>
          <a:p>
            <a:r>
              <a:rPr lang="en-US" sz="1800" b="1" u="sng" dirty="0" smtClean="0"/>
              <a:t>Science </a:t>
            </a:r>
            <a:r>
              <a:rPr lang="en-US" sz="1800" b="1" u="sng" dirty="0"/>
              <a:t>uncertainty</a:t>
            </a:r>
            <a:r>
              <a:rPr lang="en-US" sz="1800" b="1" dirty="0"/>
              <a:t>:  this leads to retrospective revision of calculated historical abundance and fishing mortality such that the revised </a:t>
            </a:r>
            <a:r>
              <a:rPr lang="en-US" sz="1800" b="1" dirty="0" smtClean="0"/>
              <a:t>historical level now </a:t>
            </a:r>
            <a:r>
              <a:rPr lang="en-US" sz="1800" b="1" dirty="0"/>
              <a:t>appears to have </a:t>
            </a:r>
            <a:r>
              <a:rPr lang="en-US" sz="1800" b="1" dirty="0" smtClean="0"/>
              <a:t>exceeded the limit, even though the catch was not over the ACL.  </a:t>
            </a:r>
            <a:r>
              <a:rPr lang="en-US" sz="1800" b="1" dirty="0"/>
              <a:t>This may happen every few years as major updates of assessments occur.</a:t>
            </a:r>
          </a:p>
          <a:p>
            <a:r>
              <a:rPr lang="en-US" sz="1800" b="1" u="sng" dirty="0" smtClean="0"/>
              <a:t>Ecosystem </a:t>
            </a:r>
            <a:r>
              <a:rPr lang="en-US" sz="1800" b="1" u="sng" dirty="0"/>
              <a:t>overfishing</a:t>
            </a:r>
            <a:r>
              <a:rPr lang="en-US" sz="1800" b="1" dirty="0"/>
              <a:t>:  this occurs when the model/paradigm under which the tactical estimates of overfishing limits are calculated is wrong/biased/inadequate.  We </a:t>
            </a:r>
            <a:r>
              <a:rPr lang="en-US" sz="1800" b="1" dirty="0" smtClean="0"/>
              <a:t>may not </a:t>
            </a:r>
            <a:r>
              <a:rPr lang="en-US" sz="1800" b="1" dirty="0"/>
              <a:t>find out about this until decades later.</a:t>
            </a:r>
          </a:p>
          <a:p>
            <a:endParaRPr lang="en-US" sz="1800" b="1" dirty="0"/>
          </a:p>
        </p:txBody>
      </p:sp>
    </p:spTree>
    <p:extLst>
      <p:ext uri="{BB962C8B-B14F-4D97-AF65-F5344CB8AC3E}">
        <p14:creationId xmlns:p14="http://schemas.microsoft.com/office/powerpoint/2010/main" val="1990589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lstStyle/>
          <a:p>
            <a:pPr algn="ctr"/>
            <a:r>
              <a:rPr lang="en-US" sz="3600" dirty="0" smtClean="0">
                <a:solidFill>
                  <a:schemeClr val="tx1"/>
                </a:solidFill>
              </a:rPr>
              <a:t>How/When is overfishing measured?</a:t>
            </a:r>
            <a:endParaRPr lang="en-US" sz="3600" dirty="0">
              <a:solidFill>
                <a:schemeClr val="tx1"/>
              </a:solidFill>
            </a:endParaRPr>
          </a:p>
        </p:txBody>
      </p:sp>
      <p:sp>
        <p:nvSpPr>
          <p:cNvPr id="3" name="Content Placeholder 2"/>
          <p:cNvSpPr>
            <a:spLocks noGrp="1"/>
          </p:cNvSpPr>
          <p:nvPr>
            <p:ph sz="half" idx="1"/>
          </p:nvPr>
        </p:nvSpPr>
        <p:spPr>
          <a:xfrm>
            <a:off x="457200" y="990600"/>
            <a:ext cx="4038600" cy="5135563"/>
          </a:xfrm>
        </p:spPr>
        <p:txBody>
          <a:bodyPr>
            <a:normAutofit fontScale="55000" lnSpcReduction="20000"/>
          </a:bodyPr>
          <a:lstStyle/>
          <a:p>
            <a:pPr marL="0" indent="0" algn="ctr">
              <a:buNone/>
            </a:pPr>
            <a:r>
              <a:rPr lang="en-US" sz="4400" b="1" u="sng" dirty="0" smtClean="0"/>
              <a:t>Catch compared to OFL</a:t>
            </a:r>
          </a:p>
          <a:p>
            <a:pPr marL="0" indent="0" algn="ctr">
              <a:buNone/>
            </a:pPr>
            <a:endParaRPr lang="en-US" sz="4400" b="1" dirty="0" smtClean="0"/>
          </a:p>
          <a:p>
            <a:r>
              <a:rPr lang="en-US" sz="3600" b="1" dirty="0"/>
              <a:t>Can be done each year, no new assessment needed</a:t>
            </a:r>
          </a:p>
          <a:p>
            <a:r>
              <a:rPr lang="en-US" sz="3600" b="1" dirty="0"/>
              <a:t>High transparency for public, consistent with the ACL paradigm</a:t>
            </a:r>
          </a:p>
          <a:p>
            <a:r>
              <a:rPr lang="en-US" sz="3600" b="1" dirty="0"/>
              <a:t>Forecast of ACL and OFL from past assessment does not account for recent recruitments, so need frequent assessment </a:t>
            </a:r>
            <a:r>
              <a:rPr lang="en-US" sz="3600" b="1" dirty="0" smtClean="0"/>
              <a:t>updates to keep ACL and OFL current</a:t>
            </a:r>
            <a:endParaRPr lang="en-US" sz="3600" b="1" dirty="0"/>
          </a:p>
          <a:p>
            <a:r>
              <a:rPr lang="en-US" sz="3600" b="1" dirty="0"/>
              <a:t>Overfishing </a:t>
            </a:r>
            <a:r>
              <a:rPr lang="en-US" sz="3600" b="1" dirty="0" smtClean="0"/>
              <a:t>determination is only sensitive to management </a:t>
            </a:r>
            <a:r>
              <a:rPr lang="en-US" sz="3600" b="1" dirty="0"/>
              <a:t>uncertainty</a:t>
            </a:r>
          </a:p>
          <a:p>
            <a:r>
              <a:rPr lang="en-US" sz="3600" b="1" dirty="0"/>
              <a:t>Subsequent estimation of F by assessments does not result in overfishing determination</a:t>
            </a:r>
          </a:p>
        </p:txBody>
      </p:sp>
      <p:sp>
        <p:nvSpPr>
          <p:cNvPr id="4" name="Content Placeholder 3"/>
          <p:cNvSpPr>
            <a:spLocks noGrp="1"/>
          </p:cNvSpPr>
          <p:nvPr>
            <p:ph sz="half" idx="2"/>
          </p:nvPr>
        </p:nvSpPr>
        <p:spPr>
          <a:xfrm>
            <a:off x="4648200" y="914400"/>
            <a:ext cx="4038600" cy="5211763"/>
          </a:xfrm>
        </p:spPr>
        <p:txBody>
          <a:bodyPr>
            <a:noAutofit/>
          </a:bodyPr>
          <a:lstStyle/>
          <a:p>
            <a:pPr marL="0" indent="0" algn="ctr">
              <a:lnSpc>
                <a:spcPct val="80000"/>
              </a:lnSpc>
              <a:buNone/>
            </a:pPr>
            <a:r>
              <a:rPr lang="en-US" sz="2400" b="1" u="sng" dirty="0"/>
              <a:t>F compared to </a:t>
            </a:r>
            <a:r>
              <a:rPr lang="en-US" sz="2400" b="1" u="sng" dirty="0" err="1" smtClean="0"/>
              <a:t>Flimit</a:t>
            </a:r>
            <a:endParaRPr lang="en-US" sz="2400" b="1" u="sng" dirty="0" smtClean="0"/>
          </a:p>
          <a:p>
            <a:pPr marL="0" indent="0" algn="ctr">
              <a:lnSpc>
                <a:spcPct val="80000"/>
              </a:lnSpc>
              <a:buNone/>
            </a:pPr>
            <a:endParaRPr lang="en-US" sz="2400" b="1" u="sng" dirty="0"/>
          </a:p>
          <a:p>
            <a:r>
              <a:rPr lang="en-US" sz="2000" b="1" dirty="0" smtClean="0"/>
              <a:t>Requires assessment to calculate current F and update </a:t>
            </a:r>
            <a:r>
              <a:rPr lang="en-US" sz="2000" b="1" dirty="0" err="1" smtClean="0"/>
              <a:t>Flimit</a:t>
            </a:r>
            <a:endParaRPr lang="en-US" sz="2000" b="1" dirty="0"/>
          </a:p>
          <a:p>
            <a:r>
              <a:rPr lang="en-US" sz="2000" b="1" dirty="0" smtClean="0"/>
              <a:t>Low transparency for public, keeping catch &lt; ACL does not mean that new estimate of F will be &lt; </a:t>
            </a:r>
            <a:r>
              <a:rPr lang="en-US" sz="2000" b="1" dirty="0" err="1" smtClean="0"/>
              <a:t>Flimit</a:t>
            </a:r>
            <a:endParaRPr lang="en-US" sz="2000" b="1" dirty="0" smtClean="0"/>
          </a:p>
          <a:p>
            <a:r>
              <a:rPr lang="en-US" sz="2000" b="1" dirty="0" smtClean="0"/>
              <a:t>Because this is a </a:t>
            </a:r>
            <a:r>
              <a:rPr lang="en-US" sz="2000" b="1" dirty="0" err="1" smtClean="0"/>
              <a:t>hindcast</a:t>
            </a:r>
            <a:r>
              <a:rPr lang="en-US" sz="2000" b="1" dirty="0" smtClean="0"/>
              <a:t>, it is not sensitive to recent recruitments, but associated ACLs are sensitive</a:t>
            </a:r>
          </a:p>
          <a:p>
            <a:r>
              <a:rPr lang="en-US" sz="2000" b="1" dirty="0" smtClean="0"/>
              <a:t>Overfishing determination could be caused by management uncertainty or scientific uncertainty</a:t>
            </a:r>
          </a:p>
        </p:txBody>
      </p:sp>
    </p:spTree>
    <p:extLst>
      <p:ext uri="{BB962C8B-B14F-4D97-AF65-F5344CB8AC3E}">
        <p14:creationId xmlns:p14="http://schemas.microsoft.com/office/powerpoint/2010/main" val="1740258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4165852" y="3139871"/>
            <a:ext cx="2004083" cy="685238"/>
          </a:xfrm>
          <a:prstGeom prst="roundRect">
            <a:avLst>
              <a:gd name="adj" fmla="val 16667"/>
            </a:avLst>
          </a:prstGeom>
          <a:noFill/>
          <a:ln w="9525">
            <a:solidFill>
              <a:schemeClr val="tx2"/>
            </a:solidFill>
            <a:round/>
            <a:headEnd/>
            <a:tailEnd/>
          </a:ln>
        </p:spPr>
        <p:txBody>
          <a:bodyPr wrap="none" anchor="ctr"/>
          <a:lstStyle/>
          <a:p>
            <a:pPr algn="ctr"/>
            <a:r>
              <a:rPr lang="en-US" sz="1300" b="1" dirty="0">
                <a:solidFill>
                  <a:schemeClr val="tx2"/>
                </a:solidFill>
              </a:rPr>
              <a:t>Plan </a:t>
            </a:r>
            <a:r>
              <a:rPr lang="en-US" sz="1300" b="1" dirty="0" smtClean="0">
                <a:solidFill>
                  <a:schemeClr val="tx2"/>
                </a:solidFill>
              </a:rPr>
              <a:t>Team</a:t>
            </a:r>
          </a:p>
          <a:p>
            <a:pPr algn="ctr"/>
            <a:r>
              <a:rPr lang="en-US" sz="1300" b="1" dirty="0" smtClean="0">
                <a:solidFill>
                  <a:schemeClr val="tx2"/>
                </a:solidFill>
              </a:rPr>
              <a:t>(State, NMFS)</a:t>
            </a:r>
          </a:p>
          <a:p>
            <a:pPr algn="ctr"/>
            <a:r>
              <a:rPr lang="en-US" sz="1300" b="1" dirty="0" smtClean="0">
                <a:solidFill>
                  <a:srgbClr val="FF0000"/>
                </a:solidFill>
              </a:rPr>
              <a:t>Implementation Plan</a:t>
            </a:r>
            <a:endParaRPr lang="en-US" sz="1300" b="1" dirty="0">
              <a:solidFill>
                <a:srgbClr val="FF0000"/>
              </a:solidFill>
            </a:endParaRPr>
          </a:p>
        </p:txBody>
      </p:sp>
      <p:sp>
        <p:nvSpPr>
          <p:cNvPr id="7" name="AutoShape 7"/>
          <p:cNvSpPr>
            <a:spLocks noChangeArrowheads="1"/>
          </p:cNvSpPr>
          <p:nvPr/>
        </p:nvSpPr>
        <p:spPr bwMode="auto">
          <a:xfrm>
            <a:off x="534268" y="3482490"/>
            <a:ext cx="3075306" cy="1006475"/>
          </a:xfrm>
          <a:prstGeom prst="roundRect">
            <a:avLst>
              <a:gd name="adj" fmla="val 16667"/>
            </a:avLst>
          </a:prstGeom>
          <a:noFill/>
          <a:ln w="9525">
            <a:solidFill>
              <a:schemeClr val="tx2"/>
            </a:solidFill>
            <a:round/>
            <a:headEnd/>
            <a:tailEnd/>
          </a:ln>
        </p:spPr>
        <p:txBody>
          <a:bodyPr wrap="none" anchor="ctr"/>
          <a:lstStyle/>
          <a:p>
            <a:pPr algn="ctr"/>
            <a:r>
              <a:rPr lang="en-US" sz="1300" b="1" dirty="0" smtClean="0">
                <a:solidFill>
                  <a:schemeClr val="tx2"/>
                </a:solidFill>
              </a:rPr>
              <a:t>Scientific </a:t>
            </a:r>
            <a:r>
              <a:rPr lang="en-US" sz="1300" b="1" dirty="0">
                <a:solidFill>
                  <a:schemeClr val="tx2"/>
                </a:solidFill>
              </a:rPr>
              <a:t>&amp; </a:t>
            </a:r>
            <a:r>
              <a:rPr lang="en-US" sz="1300" b="1" dirty="0" smtClean="0">
                <a:solidFill>
                  <a:schemeClr val="tx2"/>
                </a:solidFill>
              </a:rPr>
              <a:t>Statistical Committee</a:t>
            </a:r>
          </a:p>
          <a:p>
            <a:pPr algn="ctr"/>
            <a:r>
              <a:rPr lang="en-US" sz="1300" dirty="0" smtClean="0">
                <a:solidFill>
                  <a:schemeClr val="tx2"/>
                </a:solidFill>
              </a:rPr>
              <a:t>(academic, State, NMFS scientists)</a:t>
            </a:r>
          </a:p>
          <a:p>
            <a:pPr algn="ctr"/>
            <a:r>
              <a:rPr lang="en-US" sz="1300" b="1" dirty="0" smtClean="0">
                <a:solidFill>
                  <a:srgbClr val="FF0000"/>
                </a:solidFill>
              </a:rPr>
              <a:t>PRODUCT:  Science Advice,</a:t>
            </a:r>
          </a:p>
          <a:p>
            <a:pPr algn="ctr"/>
            <a:r>
              <a:rPr lang="en-US" sz="1300" b="1" dirty="0" smtClean="0">
                <a:solidFill>
                  <a:srgbClr val="FF0000"/>
                </a:solidFill>
              </a:rPr>
              <a:t>Fishing Level Recommendation</a:t>
            </a:r>
            <a:endParaRPr lang="en-US" sz="1300" b="1" dirty="0">
              <a:solidFill>
                <a:srgbClr val="FF0000"/>
              </a:solidFill>
            </a:endParaRPr>
          </a:p>
        </p:txBody>
      </p:sp>
      <p:sp>
        <p:nvSpPr>
          <p:cNvPr id="8" name="AutoShape 8"/>
          <p:cNvSpPr>
            <a:spLocks noChangeArrowheads="1"/>
          </p:cNvSpPr>
          <p:nvPr/>
        </p:nvSpPr>
        <p:spPr bwMode="auto">
          <a:xfrm>
            <a:off x="4165853" y="4100821"/>
            <a:ext cx="2004082" cy="780725"/>
          </a:xfrm>
          <a:prstGeom prst="roundRect">
            <a:avLst>
              <a:gd name="adj" fmla="val 16667"/>
            </a:avLst>
          </a:prstGeom>
          <a:noFill/>
          <a:ln w="9525">
            <a:solidFill>
              <a:schemeClr val="tx2"/>
            </a:solidFill>
            <a:round/>
            <a:headEnd/>
            <a:tailEnd/>
          </a:ln>
        </p:spPr>
        <p:txBody>
          <a:bodyPr wrap="none" anchor="ctr"/>
          <a:lstStyle/>
          <a:p>
            <a:pPr algn="ctr"/>
            <a:r>
              <a:rPr lang="en-US" sz="1300" b="1" dirty="0">
                <a:solidFill>
                  <a:schemeClr val="tx2"/>
                </a:solidFill>
              </a:rPr>
              <a:t>Industry/Public</a:t>
            </a:r>
          </a:p>
          <a:p>
            <a:pPr algn="ctr"/>
            <a:r>
              <a:rPr lang="en-US" sz="1300" b="1" dirty="0" smtClean="0">
                <a:solidFill>
                  <a:schemeClr val="tx2"/>
                </a:solidFill>
              </a:rPr>
              <a:t>Advisory Panel</a:t>
            </a:r>
            <a:endParaRPr lang="en-US" sz="1300" b="1" dirty="0">
              <a:solidFill>
                <a:schemeClr val="tx2"/>
              </a:solidFill>
            </a:endParaRPr>
          </a:p>
        </p:txBody>
      </p:sp>
      <p:sp>
        <p:nvSpPr>
          <p:cNvPr id="9" name="AutoShape 8"/>
          <p:cNvSpPr>
            <a:spLocks noChangeArrowheads="1"/>
          </p:cNvSpPr>
          <p:nvPr/>
        </p:nvSpPr>
        <p:spPr bwMode="auto">
          <a:xfrm>
            <a:off x="6562481" y="3575339"/>
            <a:ext cx="1837803" cy="776288"/>
          </a:xfrm>
          <a:prstGeom prst="roundRect">
            <a:avLst>
              <a:gd name="adj" fmla="val 16667"/>
            </a:avLst>
          </a:prstGeom>
          <a:noFill/>
          <a:ln w="9525">
            <a:solidFill>
              <a:schemeClr val="tx2"/>
            </a:solidFill>
            <a:round/>
            <a:headEnd/>
            <a:tailEnd/>
          </a:ln>
        </p:spPr>
        <p:txBody>
          <a:bodyPr wrap="none" anchor="ctr"/>
          <a:lstStyle/>
          <a:p>
            <a:pPr algn="ctr"/>
            <a:r>
              <a:rPr lang="en-US" sz="1300" b="1" dirty="0" smtClean="0">
                <a:solidFill>
                  <a:schemeClr val="tx2"/>
                </a:solidFill>
              </a:rPr>
              <a:t>Fishery</a:t>
            </a:r>
          </a:p>
          <a:p>
            <a:pPr algn="ctr"/>
            <a:r>
              <a:rPr lang="en-US" sz="1300" b="1" dirty="0" smtClean="0">
                <a:solidFill>
                  <a:schemeClr val="tx2"/>
                </a:solidFill>
              </a:rPr>
              <a:t>Management</a:t>
            </a:r>
          </a:p>
          <a:p>
            <a:pPr algn="ctr"/>
            <a:r>
              <a:rPr lang="en-US" sz="1300" b="1" dirty="0" smtClean="0">
                <a:solidFill>
                  <a:schemeClr val="tx2"/>
                </a:solidFill>
              </a:rPr>
              <a:t>Council</a:t>
            </a:r>
            <a:endParaRPr lang="en-US" sz="1300" b="1" dirty="0">
              <a:solidFill>
                <a:schemeClr val="tx2"/>
              </a:solidFill>
            </a:endParaRPr>
          </a:p>
        </p:txBody>
      </p:sp>
      <p:cxnSp>
        <p:nvCxnSpPr>
          <p:cNvPr id="10" name="AutoShape 30"/>
          <p:cNvCxnSpPr>
            <a:cxnSpLocks noChangeShapeType="1"/>
            <a:stCxn id="6" idx="3"/>
            <a:endCxn id="9" idx="1"/>
          </p:cNvCxnSpPr>
          <p:nvPr/>
        </p:nvCxnSpPr>
        <p:spPr bwMode="auto">
          <a:xfrm>
            <a:off x="6169935" y="3482490"/>
            <a:ext cx="392546" cy="480993"/>
          </a:xfrm>
          <a:prstGeom prst="straightConnector1">
            <a:avLst/>
          </a:prstGeom>
          <a:noFill/>
          <a:ln w="19050" cap="sq">
            <a:solidFill>
              <a:schemeClr val="tx1"/>
            </a:solidFill>
            <a:round/>
            <a:headEnd type="none" w="sm" len="sm"/>
            <a:tailEnd type="triangle" w="lg" len="lg"/>
          </a:ln>
        </p:spPr>
      </p:cxnSp>
      <p:cxnSp>
        <p:nvCxnSpPr>
          <p:cNvPr id="11" name="AutoShape 31"/>
          <p:cNvCxnSpPr>
            <a:cxnSpLocks noChangeShapeType="1"/>
            <a:stCxn id="7" idx="3"/>
            <a:endCxn id="6" idx="1"/>
          </p:cNvCxnSpPr>
          <p:nvPr/>
        </p:nvCxnSpPr>
        <p:spPr bwMode="auto">
          <a:xfrm flipV="1">
            <a:off x="3609574" y="3482490"/>
            <a:ext cx="556278" cy="503238"/>
          </a:xfrm>
          <a:prstGeom prst="straightConnector1">
            <a:avLst/>
          </a:prstGeom>
          <a:noFill/>
          <a:ln w="19050" cap="sq">
            <a:solidFill>
              <a:schemeClr val="tx2"/>
            </a:solidFill>
            <a:round/>
            <a:headEnd type="none" w="sm" len="sm"/>
            <a:tailEnd type="triangle" w="lg" len="lg"/>
          </a:ln>
        </p:spPr>
      </p:cxnSp>
      <p:sp>
        <p:nvSpPr>
          <p:cNvPr id="12" name="Oval 33"/>
          <p:cNvSpPr>
            <a:spLocks noChangeArrowheads="1"/>
          </p:cNvSpPr>
          <p:nvPr/>
        </p:nvSpPr>
        <p:spPr bwMode="auto">
          <a:xfrm>
            <a:off x="6428870" y="4881546"/>
            <a:ext cx="2105025" cy="1038225"/>
          </a:xfrm>
          <a:prstGeom prst="ellipse">
            <a:avLst/>
          </a:prstGeom>
          <a:solidFill>
            <a:srgbClr val="0054A4"/>
          </a:solidFill>
          <a:ln w="12700" cap="sq">
            <a:solidFill>
              <a:schemeClr val="tx1"/>
            </a:solidFill>
            <a:round/>
            <a:headEnd type="none" w="sm" len="sm"/>
            <a:tailEnd type="none" w="sm" len="sm"/>
          </a:ln>
        </p:spPr>
        <p:txBody>
          <a:bodyPr anchor="ctr">
            <a:spAutoFit/>
          </a:bodyPr>
          <a:lstStyle/>
          <a:p>
            <a:pPr algn="ctr"/>
            <a:r>
              <a:rPr lang="en-US" sz="1400" dirty="0">
                <a:solidFill>
                  <a:schemeClr val="bg1"/>
                </a:solidFill>
              </a:rPr>
              <a:t>Recommended Annual Catch Limit</a:t>
            </a:r>
          </a:p>
        </p:txBody>
      </p:sp>
      <p:sp>
        <p:nvSpPr>
          <p:cNvPr id="13" name="AutoShape 5"/>
          <p:cNvSpPr>
            <a:spLocks noChangeArrowheads="1"/>
          </p:cNvSpPr>
          <p:nvPr/>
        </p:nvSpPr>
        <p:spPr bwMode="auto">
          <a:xfrm>
            <a:off x="4492035" y="1524000"/>
            <a:ext cx="1351715" cy="1196516"/>
          </a:xfrm>
          <a:prstGeom prst="roundRect">
            <a:avLst>
              <a:gd name="adj" fmla="val 16667"/>
            </a:avLst>
          </a:prstGeom>
          <a:solidFill>
            <a:srgbClr val="FFFF00"/>
          </a:solidFill>
          <a:ln w="9525">
            <a:solidFill>
              <a:schemeClr val="tx1"/>
            </a:solidFill>
            <a:round/>
            <a:headEnd/>
            <a:tailEnd/>
          </a:ln>
        </p:spPr>
        <p:txBody>
          <a:bodyPr wrap="none" anchor="ctr"/>
          <a:lstStyle/>
          <a:p>
            <a:pPr algn="ctr"/>
            <a:r>
              <a:rPr lang="en-US" sz="1300" b="1" dirty="0" smtClean="0">
                <a:solidFill>
                  <a:schemeClr val="tx2"/>
                </a:solidFill>
              </a:rPr>
              <a:t>Draft</a:t>
            </a:r>
          </a:p>
          <a:p>
            <a:pPr algn="ctr"/>
            <a:r>
              <a:rPr lang="en-US" sz="1300" b="1" dirty="0" smtClean="0">
                <a:solidFill>
                  <a:schemeClr val="tx2"/>
                </a:solidFill>
              </a:rPr>
              <a:t>Assessment</a:t>
            </a:r>
            <a:endParaRPr lang="en-US" sz="1300" b="1" dirty="0">
              <a:solidFill>
                <a:schemeClr val="tx2"/>
              </a:solidFill>
            </a:endParaRPr>
          </a:p>
          <a:p>
            <a:pPr algn="ctr"/>
            <a:r>
              <a:rPr lang="en-US" sz="1300" b="1" dirty="0" smtClean="0">
                <a:solidFill>
                  <a:schemeClr val="tx2"/>
                </a:solidFill>
              </a:rPr>
              <a:t>Product</a:t>
            </a:r>
          </a:p>
          <a:p>
            <a:pPr algn="ctr"/>
            <a:r>
              <a:rPr lang="en-US" sz="1300" dirty="0" smtClean="0">
                <a:solidFill>
                  <a:schemeClr val="tx2"/>
                </a:solidFill>
              </a:rPr>
              <a:t>(NMFS science</a:t>
            </a:r>
          </a:p>
          <a:p>
            <a:pPr algn="ctr"/>
            <a:r>
              <a:rPr lang="en-US" sz="1300" dirty="0" smtClean="0">
                <a:solidFill>
                  <a:schemeClr val="tx2"/>
                </a:solidFill>
              </a:rPr>
              <a:t> with partners)</a:t>
            </a:r>
            <a:endParaRPr lang="en-US" sz="1300" dirty="0">
              <a:solidFill>
                <a:schemeClr val="tx2"/>
              </a:solidFill>
            </a:endParaRPr>
          </a:p>
        </p:txBody>
      </p:sp>
      <p:sp>
        <p:nvSpPr>
          <p:cNvPr id="14" name="AutoShape 5"/>
          <p:cNvSpPr>
            <a:spLocks noChangeArrowheads="1"/>
          </p:cNvSpPr>
          <p:nvPr/>
        </p:nvSpPr>
        <p:spPr bwMode="auto">
          <a:xfrm>
            <a:off x="817905" y="1875146"/>
            <a:ext cx="2508032" cy="1138635"/>
          </a:xfrm>
          <a:prstGeom prst="roundRect">
            <a:avLst>
              <a:gd name="adj" fmla="val 16667"/>
            </a:avLst>
          </a:prstGeom>
          <a:noFill/>
          <a:ln w="9525">
            <a:solidFill>
              <a:schemeClr val="tx2"/>
            </a:solidFill>
            <a:round/>
            <a:headEnd/>
            <a:tailEnd/>
          </a:ln>
        </p:spPr>
        <p:txBody>
          <a:bodyPr wrap="none" anchor="ctr"/>
          <a:lstStyle/>
          <a:p>
            <a:pPr algn="ctr"/>
            <a:r>
              <a:rPr lang="en-US" sz="1300" b="1" dirty="0" smtClean="0">
                <a:solidFill>
                  <a:schemeClr val="tx2"/>
                </a:solidFill>
              </a:rPr>
              <a:t>Public</a:t>
            </a:r>
          </a:p>
          <a:p>
            <a:pPr algn="ctr"/>
            <a:r>
              <a:rPr lang="en-US" sz="1300" b="1" dirty="0" smtClean="0">
                <a:solidFill>
                  <a:schemeClr val="tx2"/>
                </a:solidFill>
              </a:rPr>
              <a:t>Peer-Review</a:t>
            </a:r>
          </a:p>
          <a:p>
            <a:pPr algn="ctr"/>
            <a:r>
              <a:rPr lang="en-US" sz="1300" dirty="0" smtClean="0">
                <a:solidFill>
                  <a:schemeClr val="tx2"/>
                </a:solidFill>
              </a:rPr>
              <a:t>(with external, independent </a:t>
            </a:r>
          </a:p>
          <a:p>
            <a:pPr algn="ctr"/>
            <a:r>
              <a:rPr lang="en-US" sz="1300" dirty="0" smtClean="0">
                <a:solidFill>
                  <a:schemeClr val="tx2"/>
                </a:solidFill>
              </a:rPr>
              <a:t>and regional scientists, </a:t>
            </a:r>
          </a:p>
          <a:p>
            <a:pPr algn="ctr"/>
            <a:r>
              <a:rPr lang="en-US" sz="1300" dirty="0" smtClean="0">
                <a:solidFill>
                  <a:schemeClr val="tx2"/>
                </a:solidFill>
              </a:rPr>
              <a:t>some from SSC and Plan Team)</a:t>
            </a:r>
            <a:endParaRPr lang="en-US" sz="1300" dirty="0">
              <a:solidFill>
                <a:schemeClr val="tx2"/>
              </a:solidFill>
            </a:endParaRPr>
          </a:p>
        </p:txBody>
      </p:sp>
      <p:cxnSp>
        <p:nvCxnSpPr>
          <p:cNvPr id="15" name="AutoShape 40"/>
          <p:cNvCxnSpPr>
            <a:cxnSpLocks noChangeShapeType="1"/>
            <a:stCxn id="14" idx="2"/>
            <a:endCxn id="7" idx="0"/>
          </p:cNvCxnSpPr>
          <p:nvPr/>
        </p:nvCxnSpPr>
        <p:spPr bwMode="auto">
          <a:xfrm>
            <a:off x="2071921" y="3013781"/>
            <a:ext cx="0" cy="468709"/>
          </a:xfrm>
          <a:prstGeom prst="straightConnector1">
            <a:avLst/>
          </a:prstGeom>
          <a:noFill/>
          <a:ln w="19050" cap="sq">
            <a:solidFill>
              <a:schemeClr val="tx2"/>
            </a:solidFill>
            <a:prstDash val="dash"/>
            <a:round/>
            <a:headEnd type="none" w="sm" len="sm"/>
            <a:tailEnd type="triangle" w="lg" len="lg"/>
          </a:ln>
        </p:spPr>
      </p:cxnSp>
      <p:cxnSp>
        <p:nvCxnSpPr>
          <p:cNvPr id="16" name="AutoShape 40"/>
          <p:cNvCxnSpPr>
            <a:cxnSpLocks noChangeShapeType="1"/>
            <a:stCxn id="13" idx="1"/>
            <a:endCxn id="14" idx="3"/>
          </p:cNvCxnSpPr>
          <p:nvPr/>
        </p:nvCxnSpPr>
        <p:spPr bwMode="auto">
          <a:xfrm flipH="1">
            <a:off x="3325937" y="2122258"/>
            <a:ext cx="1166098" cy="322206"/>
          </a:xfrm>
          <a:prstGeom prst="straightConnector1">
            <a:avLst/>
          </a:prstGeom>
          <a:noFill/>
          <a:ln w="19050" cap="sq">
            <a:solidFill>
              <a:schemeClr val="tx2"/>
            </a:solidFill>
            <a:prstDash val="dash"/>
            <a:round/>
            <a:headEnd type="none" w="sm" len="sm"/>
            <a:tailEnd type="triangle" w="lg" len="lg"/>
          </a:ln>
        </p:spPr>
      </p:cxnSp>
      <p:cxnSp>
        <p:nvCxnSpPr>
          <p:cNvPr id="17" name="AutoShape 41"/>
          <p:cNvCxnSpPr>
            <a:cxnSpLocks noChangeShapeType="1"/>
            <a:stCxn id="12" idx="2"/>
            <a:endCxn id="18" idx="3"/>
          </p:cNvCxnSpPr>
          <p:nvPr/>
        </p:nvCxnSpPr>
        <p:spPr bwMode="auto">
          <a:xfrm flipH="1" flipV="1">
            <a:off x="4045459" y="5400658"/>
            <a:ext cx="2383411" cy="1"/>
          </a:xfrm>
          <a:prstGeom prst="straightConnector1">
            <a:avLst/>
          </a:prstGeom>
          <a:noFill/>
          <a:ln w="19050" cap="sq">
            <a:solidFill>
              <a:schemeClr val="tx2"/>
            </a:solidFill>
            <a:round/>
            <a:headEnd type="none" w="sm" len="sm"/>
            <a:tailEnd type="triangle" w="lg" len="lg"/>
          </a:ln>
        </p:spPr>
      </p:cxnSp>
      <p:sp>
        <p:nvSpPr>
          <p:cNvPr id="18" name="AutoShape 5"/>
          <p:cNvSpPr>
            <a:spLocks noChangeArrowheads="1"/>
          </p:cNvSpPr>
          <p:nvPr/>
        </p:nvSpPr>
        <p:spPr bwMode="auto">
          <a:xfrm>
            <a:off x="2362201" y="4823043"/>
            <a:ext cx="1683258" cy="1155229"/>
          </a:xfrm>
          <a:prstGeom prst="roundRect">
            <a:avLst>
              <a:gd name="adj" fmla="val 16667"/>
            </a:avLst>
          </a:prstGeom>
          <a:noFill/>
          <a:ln w="9525">
            <a:solidFill>
              <a:schemeClr val="tx2"/>
            </a:solidFill>
            <a:round/>
            <a:headEnd/>
            <a:tailEnd/>
          </a:ln>
        </p:spPr>
        <p:txBody>
          <a:bodyPr wrap="none" anchor="ctr"/>
          <a:lstStyle/>
          <a:p>
            <a:pPr algn="ctr"/>
            <a:r>
              <a:rPr lang="en-US" sz="1300" b="1" dirty="0" smtClean="0">
                <a:solidFill>
                  <a:schemeClr val="tx2"/>
                </a:solidFill>
              </a:rPr>
              <a:t>Secretarial</a:t>
            </a:r>
          </a:p>
          <a:p>
            <a:pPr algn="ctr"/>
            <a:r>
              <a:rPr lang="en-US" sz="1300" b="1" dirty="0" smtClean="0">
                <a:solidFill>
                  <a:schemeClr val="tx2"/>
                </a:solidFill>
              </a:rPr>
              <a:t>Approval,</a:t>
            </a:r>
            <a:endParaRPr lang="en-US" sz="1300" b="1" dirty="0">
              <a:solidFill>
                <a:schemeClr val="tx2"/>
              </a:solidFill>
            </a:endParaRPr>
          </a:p>
          <a:p>
            <a:pPr algn="ctr"/>
            <a:r>
              <a:rPr lang="en-US" sz="1300" b="1" dirty="0">
                <a:solidFill>
                  <a:schemeClr val="tx2"/>
                </a:solidFill>
              </a:rPr>
              <a:t> </a:t>
            </a:r>
            <a:r>
              <a:rPr lang="en-US" sz="1300" b="1" dirty="0" smtClean="0">
                <a:solidFill>
                  <a:schemeClr val="tx2"/>
                </a:solidFill>
              </a:rPr>
              <a:t> Implementation</a:t>
            </a:r>
          </a:p>
          <a:p>
            <a:pPr algn="ctr"/>
            <a:r>
              <a:rPr lang="en-US" sz="1300" b="1" dirty="0" smtClean="0">
                <a:solidFill>
                  <a:schemeClr val="tx2"/>
                </a:solidFill>
              </a:rPr>
              <a:t>By NMFS</a:t>
            </a:r>
            <a:endParaRPr lang="en-US" sz="1300" b="1" dirty="0">
              <a:solidFill>
                <a:schemeClr val="tx2"/>
              </a:solidFill>
            </a:endParaRPr>
          </a:p>
        </p:txBody>
      </p:sp>
      <p:sp>
        <p:nvSpPr>
          <p:cNvPr id="19" name="Title 24"/>
          <p:cNvSpPr>
            <a:spLocks noGrp="1"/>
          </p:cNvSpPr>
          <p:nvPr>
            <p:ph type="title"/>
          </p:nvPr>
        </p:nvSpPr>
        <p:spPr>
          <a:xfrm>
            <a:off x="0" y="533400"/>
            <a:ext cx="9144000" cy="609600"/>
          </a:xfrm>
        </p:spPr>
        <p:txBody>
          <a:bodyPr>
            <a:noAutofit/>
          </a:bodyPr>
          <a:lstStyle/>
          <a:p>
            <a:pPr algn="ctr"/>
            <a:r>
              <a:rPr lang="en-US" sz="3200" b="1" dirty="0" smtClean="0">
                <a:solidFill>
                  <a:schemeClr val="accent1"/>
                </a:solidFill>
              </a:rPr>
              <a:t>Stock Assessment  / Council Process</a:t>
            </a:r>
            <a:endParaRPr lang="en-US" sz="3200" b="1" dirty="0">
              <a:solidFill>
                <a:schemeClr val="accent1"/>
              </a:solidFill>
            </a:endParaRPr>
          </a:p>
        </p:txBody>
      </p:sp>
      <p:sp>
        <p:nvSpPr>
          <p:cNvPr id="20" name="Rectangle 1"/>
          <p:cNvSpPr>
            <a:spLocks noChangeArrowheads="1"/>
          </p:cNvSpPr>
          <p:nvPr/>
        </p:nvSpPr>
        <p:spPr bwMode="auto">
          <a:xfrm>
            <a:off x="0" y="6078379"/>
            <a:ext cx="2160240" cy="2462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743200" algn="ctr"/>
                <a:tab pos="5486400" algn="r"/>
              </a:tabLst>
            </a:pPr>
            <a:r>
              <a:rPr kumimoji="0" lang="en-US" sz="1000" b="0" i="0" u="none" strike="noStrike" cap="none" normalizeH="0" baseline="0" dirty="0" smtClean="0">
                <a:ln>
                  <a:noFill/>
                </a:ln>
                <a:solidFill>
                  <a:schemeClr val="tx1"/>
                </a:solidFill>
                <a:effectLst/>
                <a:latin typeface="Arial Black" pitchFamily="34" charset="0"/>
                <a:ea typeface="Times New Roman" pitchFamily="18" charset="0"/>
                <a:cs typeface="Times New Roman" pitchFamily="18" charset="0"/>
                <a:hlinkClick r:id="rId3"/>
              </a:rPr>
              <a:t>http://www.nrc.noaa.gov</a:t>
            </a:r>
            <a:endParaRPr kumimoji="0" lang="en-US" sz="1800" b="0" i="0" u="none" strike="noStrike" cap="none" normalizeH="0" baseline="0" dirty="0" smtClean="0">
              <a:ln>
                <a:noFill/>
              </a:ln>
              <a:solidFill>
                <a:schemeClr val="tx1"/>
              </a:solidFill>
              <a:effectLst/>
              <a:latin typeface="Arial" pitchFamily="34" charset="0"/>
            </a:endParaRPr>
          </a:p>
        </p:txBody>
      </p:sp>
      <p:cxnSp>
        <p:nvCxnSpPr>
          <p:cNvPr id="21" name="AutoShape 40"/>
          <p:cNvCxnSpPr>
            <a:cxnSpLocks noChangeShapeType="1"/>
          </p:cNvCxnSpPr>
          <p:nvPr/>
        </p:nvCxnSpPr>
        <p:spPr bwMode="auto">
          <a:xfrm flipH="1">
            <a:off x="2160241" y="2640644"/>
            <a:ext cx="2331794" cy="812925"/>
          </a:xfrm>
          <a:prstGeom prst="straightConnector1">
            <a:avLst/>
          </a:prstGeom>
          <a:noFill/>
          <a:ln w="19050" cap="sq">
            <a:solidFill>
              <a:schemeClr val="tx2"/>
            </a:solidFill>
            <a:round/>
            <a:headEnd type="none" w="sm" len="sm"/>
            <a:tailEnd type="triangle" w="lg" len="lg"/>
          </a:ln>
        </p:spPr>
      </p:cxnSp>
      <p:sp>
        <p:nvSpPr>
          <p:cNvPr id="22" name="TextBox 21"/>
          <p:cNvSpPr txBox="1"/>
          <p:nvPr/>
        </p:nvSpPr>
        <p:spPr>
          <a:xfrm rot="20722186">
            <a:off x="3174827" y="1968368"/>
            <a:ext cx="1449335" cy="307777"/>
          </a:xfrm>
          <a:prstGeom prst="rect">
            <a:avLst/>
          </a:prstGeom>
          <a:noFill/>
          <a:scene3d>
            <a:camera prst="orthographicFront">
              <a:rot lat="0" lon="0" rev="120000"/>
            </a:camera>
            <a:lightRig rig="threePt" dir="t"/>
          </a:scene3d>
        </p:spPr>
        <p:txBody>
          <a:bodyPr wrap="square" rtlCol="0">
            <a:spAutoFit/>
          </a:bodyPr>
          <a:lstStyle/>
          <a:p>
            <a:pPr algn="ctr"/>
            <a:r>
              <a:rPr lang="en-US" sz="1400" b="1" dirty="0" smtClean="0">
                <a:solidFill>
                  <a:srgbClr val="FF0000"/>
                </a:solidFill>
              </a:rPr>
              <a:t>Benchmark</a:t>
            </a:r>
            <a:endParaRPr lang="en-US" sz="1400" b="1" dirty="0">
              <a:solidFill>
                <a:srgbClr val="FF0000"/>
              </a:solidFill>
            </a:endParaRPr>
          </a:p>
        </p:txBody>
      </p:sp>
      <p:sp>
        <p:nvSpPr>
          <p:cNvPr id="23" name="TextBox 22"/>
          <p:cNvSpPr txBox="1"/>
          <p:nvPr/>
        </p:nvSpPr>
        <p:spPr>
          <a:xfrm rot="20529784">
            <a:off x="3298130" y="2583001"/>
            <a:ext cx="1179166" cy="523220"/>
          </a:xfrm>
          <a:prstGeom prst="rect">
            <a:avLst/>
          </a:prstGeom>
          <a:noFill/>
        </p:spPr>
        <p:txBody>
          <a:bodyPr wrap="square" rtlCol="0">
            <a:spAutoFit/>
          </a:bodyPr>
          <a:lstStyle/>
          <a:p>
            <a:pPr algn="ctr"/>
            <a:r>
              <a:rPr lang="en-US" sz="1400" b="1" dirty="0" smtClean="0">
                <a:solidFill>
                  <a:srgbClr val="FF0000"/>
                </a:solidFill>
              </a:rPr>
              <a:t>Routine Update</a:t>
            </a:r>
            <a:endParaRPr lang="en-US" sz="1400" b="1" dirty="0">
              <a:solidFill>
                <a:srgbClr val="FF0000"/>
              </a:solidFill>
            </a:endParaRPr>
          </a:p>
        </p:txBody>
      </p:sp>
      <p:cxnSp>
        <p:nvCxnSpPr>
          <p:cNvPr id="24" name="AutoShape 31"/>
          <p:cNvCxnSpPr>
            <a:cxnSpLocks noChangeShapeType="1"/>
            <a:stCxn id="7" idx="3"/>
            <a:endCxn id="9" idx="1"/>
          </p:cNvCxnSpPr>
          <p:nvPr/>
        </p:nvCxnSpPr>
        <p:spPr bwMode="auto">
          <a:xfrm flipV="1">
            <a:off x="3609574" y="3963483"/>
            <a:ext cx="2952907" cy="22245"/>
          </a:xfrm>
          <a:prstGeom prst="straightConnector1">
            <a:avLst/>
          </a:prstGeom>
          <a:noFill/>
          <a:ln w="19050" cap="sq">
            <a:solidFill>
              <a:schemeClr val="tx2"/>
            </a:solidFill>
            <a:round/>
            <a:headEnd type="none" w="sm" len="sm"/>
            <a:tailEnd type="triangle" w="lg" len="lg"/>
          </a:ln>
        </p:spPr>
      </p:cxnSp>
      <p:cxnSp>
        <p:nvCxnSpPr>
          <p:cNvPr id="25" name="AutoShape 31"/>
          <p:cNvCxnSpPr>
            <a:cxnSpLocks noChangeShapeType="1"/>
            <a:stCxn id="8" idx="3"/>
            <a:endCxn id="9" idx="1"/>
          </p:cNvCxnSpPr>
          <p:nvPr/>
        </p:nvCxnSpPr>
        <p:spPr bwMode="auto">
          <a:xfrm flipV="1">
            <a:off x="6169935" y="3963483"/>
            <a:ext cx="392546" cy="527701"/>
          </a:xfrm>
          <a:prstGeom prst="straightConnector1">
            <a:avLst/>
          </a:prstGeom>
          <a:noFill/>
          <a:ln w="19050" cap="sq">
            <a:solidFill>
              <a:schemeClr val="tx1"/>
            </a:solidFill>
            <a:round/>
            <a:headEnd type="none" w="sm" len="sm"/>
            <a:tailEnd type="triangle" w="lg" len="lg"/>
          </a:ln>
        </p:spPr>
      </p:cxnSp>
      <p:cxnSp>
        <p:nvCxnSpPr>
          <p:cNvPr id="26" name="AutoShape 31"/>
          <p:cNvCxnSpPr>
            <a:cxnSpLocks noChangeShapeType="1"/>
            <a:stCxn id="9" idx="2"/>
            <a:endCxn id="12" idx="0"/>
          </p:cNvCxnSpPr>
          <p:nvPr/>
        </p:nvCxnSpPr>
        <p:spPr bwMode="auto">
          <a:xfrm>
            <a:off x="7481383" y="4351627"/>
            <a:ext cx="0" cy="529919"/>
          </a:xfrm>
          <a:prstGeom prst="straightConnector1">
            <a:avLst/>
          </a:prstGeom>
          <a:noFill/>
          <a:ln w="19050" cap="sq">
            <a:solidFill>
              <a:schemeClr val="tx2"/>
            </a:solidFill>
            <a:round/>
            <a:headEnd type="none" w="sm" len="sm"/>
            <a:tailEnd type="triangle" w="lg" len="lg"/>
          </a:ln>
        </p:spPr>
      </p:cxnSp>
      <p:cxnSp>
        <p:nvCxnSpPr>
          <p:cNvPr id="27" name="AutoShape 31"/>
          <p:cNvCxnSpPr>
            <a:cxnSpLocks noChangeShapeType="1"/>
            <a:stCxn id="7" idx="3"/>
            <a:endCxn id="8" idx="1"/>
          </p:cNvCxnSpPr>
          <p:nvPr/>
        </p:nvCxnSpPr>
        <p:spPr bwMode="auto">
          <a:xfrm>
            <a:off x="3609574" y="3985728"/>
            <a:ext cx="556279" cy="505456"/>
          </a:xfrm>
          <a:prstGeom prst="straightConnector1">
            <a:avLst/>
          </a:prstGeom>
          <a:noFill/>
          <a:ln w="19050" cap="sq">
            <a:solidFill>
              <a:schemeClr val="tx2"/>
            </a:solidFill>
            <a:round/>
            <a:headEnd type="none" w="sm" len="sm"/>
            <a:tailEnd type="triangle" w="lg" len="lg"/>
          </a:ln>
        </p:spPr>
      </p:cxnSp>
    </p:spTree>
    <p:extLst>
      <p:ext uri="{BB962C8B-B14F-4D97-AF65-F5344CB8AC3E}">
        <p14:creationId xmlns:p14="http://schemas.microsoft.com/office/powerpoint/2010/main" val="4679600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0" y="609600"/>
            <a:ext cx="9144000" cy="438912"/>
          </a:xfrm>
        </p:spPr>
        <p:txBody>
          <a:bodyPr>
            <a:noAutofit/>
          </a:bodyPr>
          <a:lstStyle/>
          <a:p>
            <a:pPr algn="ctr" eaLnBrk="1" hangingPunct="1"/>
            <a:r>
              <a:rPr lang="en-US" sz="3200" b="1" dirty="0" smtClean="0"/>
              <a:t>Assessment Jargon</a:t>
            </a:r>
            <a:endParaRPr lang="en-US" sz="3200" b="1" dirty="0" smtClean="0"/>
          </a:p>
        </p:txBody>
      </p:sp>
      <p:sp>
        <p:nvSpPr>
          <p:cNvPr id="11269" name="Rectangle 3"/>
          <p:cNvSpPr>
            <a:spLocks noGrp="1" noChangeArrowheads="1"/>
          </p:cNvSpPr>
          <p:nvPr>
            <p:ph idx="1"/>
          </p:nvPr>
        </p:nvSpPr>
        <p:spPr>
          <a:xfrm>
            <a:off x="533400" y="1371600"/>
            <a:ext cx="8001000" cy="5105400"/>
          </a:xfrm>
        </p:spPr>
        <p:txBody>
          <a:bodyPr>
            <a:normAutofit fontScale="92500" lnSpcReduction="10000"/>
          </a:bodyPr>
          <a:lstStyle/>
          <a:p>
            <a:pPr eaLnBrk="1" hangingPunct="1">
              <a:lnSpc>
                <a:spcPct val="125000"/>
              </a:lnSpc>
              <a:buFont typeface="Arial" pitchFamily="34" charset="0"/>
              <a:buChar char="•"/>
            </a:pPr>
            <a:r>
              <a:rPr lang="en-US" sz="1800" b="1" dirty="0" smtClean="0"/>
              <a:t>Stock; Population</a:t>
            </a:r>
            <a:endParaRPr lang="en-US" sz="1800" b="1" dirty="0"/>
          </a:p>
          <a:p>
            <a:pPr lvl="1" eaLnBrk="1" hangingPunct="1">
              <a:lnSpc>
                <a:spcPct val="125000"/>
              </a:lnSpc>
              <a:buFont typeface="Arial" pitchFamily="34" charset="0"/>
              <a:buChar char="•"/>
            </a:pPr>
            <a:r>
              <a:rPr lang="en-US" sz="1800" b="1" dirty="0" smtClean="0"/>
              <a:t>Biological unit being analyzed, and its fishery</a:t>
            </a:r>
          </a:p>
          <a:p>
            <a:pPr eaLnBrk="1" hangingPunct="1">
              <a:lnSpc>
                <a:spcPct val="125000"/>
              </a:lnSpc>
              <a:buFont typeface="Arial" pitchFamily="34" charset="0"/>
              <a:buChar char="•"/>
            </a:pPr>
            <a:r>
              <a:rPr lang="en-US" sz="1800" b="1" dirty="0" smtClean="0"/>
              <a:t>Abundance; Biomass </a:t>
            </a:r>
            <a:r>
              <a:rPr lang="en-US" sz="1800" b="1" dirty="0" smtClean="0">
                <a:solidFill>
                  <a:srgbClr val="FF0000"/>
                </a:solidFill>
              </a:rPr>
              <a:t>(B)</a:t>
            </a:r>
          </a:p>
          <a:p>
            <a:pPr lvl="1" eaLnBrk="1" hangingPunct="1">
              <a:lnSpc>
                <a:spcPct val="125000"/>
              </a:lnSpc>
              <a:buFont typeface="Arial" pitchFamily="34" charset="0"/>
              <a:buChar char="•"/>
            </a:pPr>
            <a:r>
              <a:rPr lang="en-US" sz="1800" b="1" dirty="0" smtClean="0"/>
              <a:t>how many fish out there; total weight of the stock</a:t>
            </a:r>
          </a:p>
          <a:p>
            <a:pPr>
              <a:lnSpc>
                <a:spcPct val="125000"/>
              </a:lnSpc>
              <a:buFont typeface="Arial" pitchFamily="34" charset="0"/>
              <a:buChar char="•"/>
            </a:pPr>
            <a:r>
              <a:rPr lang="en-US" sz="1800" b="1" dirty="0" smtClean="0"/>
              <a:t>Reproductive potential; Spawning </a:t>
            </a:r>
            <a:r>
              <a:rPr lang="en-US" sz="1800" b="1" dirty="0" smtClean="0"/>
              <a:t>biomass </a:t>
            </a:r>
            <a:r>
              <a:rPr lang="en-US" sz="1800" b="1" dirty="0">
                <a:solidFill>
                  <a:srgbClr val="FF0000"/>
                </a:solidFill>
              </a:rPr>
              <a:t>(</a:t>
            </a:r>
            <a:r>
              <a:rPr lang="en-US" sz="1800" b="1" dirty="0" smtClean="0">
                <a:solidFill>
                  <a:srgbClr val="FF0000"/>
                </a:solidFill>
              </a:rPr>
              <a:t>B, SB, SPB)</a:t>
            </a:r>
            <a:endParaRPr lang="en-US" sz="1800" b="1" dirty="0" smtClean="0"/>
          </a:p>
          <a:p>
            <a:pPr lvl="1" eaLnBrk="1" hangingPunct="1">
              <a:lnSpc>
                <a:spcPct val="125000"/>
              </a:lnSpc>
              <a:buFont typeface="Arial" pitchFamily="34" charset="0"/>
              <a:buChar char="•"/>
            </a:pPr>
            <a:r>
              <a:rPr lang="en-US" sz="1800" b="1" dirty="0" smtClean="0"/>
              <a:t>Produce 1000s of eggs per female, small fraction survive to be young fish</a:t>
            </a:r>
          </a:p>
          <a:p>
            <a:pPr>
              <a:lnSpc>
                <a:spcPct val="125000"/>
              </a:lnSpc>
              <a:buFont typeface="Arial" pitchFamily="34" charset="0"/>
              <a:buChar char="•"/>
            </a:pPr>
            <a:r>
              <a:rPr lang="en-US" sz="1800" b="1" dirty="0" smtClean="0"/>
              <a:t>Recruitment; Year-class; </a:t>
            </a:r>
            <a:r>
              <a:rPr lang="en-US" sz="1800" b="1" dirty="0" smtClean="0"/>
              <a:t>Cohort</a:t>
            </a:r>
            <a:r>
              <a:rPr lang="en-US" sz="1800" b="1" dirty="0">
                <a:solidFill>
                  <a:srgbClr val="FF0000"/>
                </a:solidFill>
              </a:rPr>
              <a:t> </a:t>
            </a:r>
            <a:r>
              <a:rPr lang="en-US" sz="1800" b="1" dirty="0" smtClean="0">
                <a:solidFill>
                  <a:srgbClr val="FF0000"/>
                </a:solidFill>
              </a:rPr>
              <a:t>(R)</a:t>
            </a:r>
            <a:endParaRPr lang="en-US" sz="1800" b="1" dirty="0" smtClean="0"/>
          </a:p>
          <a:p>
            <a:pPr lvl="1" eaLnBrk="1" hangingPunct="1">
              <a:lnSpc>
                <a:spcPct val="125000"/>
              </a:lnSpc>
              <a:buFont typeface="Arial" pitchFamily="34" charset="0"/>
              <a:buChar char="•"/>
            </a:pPr>
            <a:r>
              <a:rPr lang="en-US" sz="1800" b="1" dirty="0" smtClean="0"/>
              <a:t>numbers of young fish entering stock each year</a:t>
            </a:r>
          </a:p>
          <a:p>
            <a:pPr>
              <a:lnSpc>
                <a:spcPct val="125000"/>
              </a:lnSpc>
              <a:buFont typeface="Arial" pitchFamily="34" charset="0"/>
              <a:buChar char="•"/>
            </a:pPr>
            <a:r>
              <a:rPr lang="en-US" sz="1800" b="1" dirty="0" smtClean="0"/>
              <a:t>Natural </a:t>
            </a:r>
            <a:r>
              <a:rPr lang="en-US" sz="1800" b="1" dirty="0" smtClean="0"/>
              <a:t>mortality </a:t>
            </a:r>
            <a:r>
              <a:rPr lang="en-US" sz="1800" b="1" dirty="0" smtClean="0">
                <a:solidFill>
                  <a:srgbClr val="FF0000"/>
                </a:solidFill>
              </a:rPr>
              <a:t>(M)</a:t>
            </a:r>
            <a:endParaRPr lang="en-US" sz="1800" b="1" dirty="0" smtClean="0"/>
          </a:p>
          <a:p>
            <a:pPr lvl="1" eaLnBrk="1" hangingPunct="1">
              <a:lnSpc>
                <a:spcPct val="125000"/>
              </a:lnSpc>
              <a:buFont typeface="Arial" pitchFamily="34" charset="0"/>
              <a:buChar char="•"/>
            </a:pPr>
            <a:r>
              <a:rPr lang="en-US" sz="1800" b="1" dirty="0" smtClean="0"/>
              <a:t>Fraction dying each year due to natural causes</a:t>
            </a:r>
          </a:p>
          <a:p>
            <a:pPr eaLnBrk="1" hangingPunct="1">
              <a:lnSpc>
                <a:spcPct val="125000"/>
              </a:lnSpc>
              <a:buFont typeface="Arial" pitchFamily="34" charset="0"/>
              <a:buChar char="•"/>
            </a:pPr>
            <a:r>
              <a:rPr lang="en-US" sz="1800" b="1" dirty="0" smtClean="0"/>
              <a:t>Fishing mortality </a:t>
            </a:r>
            <a:r>
              <a:rPr lang="en-US" sz="1800" b="1" dirty="0" smtClean="0">
                <a:solidFill>
                  <a:srgbClr val="FF0000"/>
                </a:solidFill>
              </a:rPr>
              <a:t>(F)</a:t>
            </a:r>
            <a:r>
              <a:rPr lang="en-US" sz="1800" b="1" dirty="0" smtClean="0"/>
              <a:t>; Exploitation rate</a:t>
            </a:r>
          </a:p>
          <a:p>
            <a:pPr lvl="1" eaLnBrk="1" hangingPunct="1">
              <a:lnSpc>
                <a:spcPct val="125000"/>
              </a:lnSpc>
              <a:buFont typeface="Arial" pitchFamily="34" charset="0"/>
              <a:buChar char="•"/>
            </a:pPr>
            <a:r>
              <a:rPr lang="en-US" sz="1800" b="1" dirty="0" smtClean="0"/>
              <a:t>fraction caught each year by the fishery increases overall mortality</a:t>
            </a:r>
          </a:p>
          <a:p>
            <a:pPr eaLnBrk="1" hangingPunct="1">
              <a:lnSpc>
                <a:spcPct val="125000"/>
              </a:lnSpc>
              <a:buFont typeface="Arial" pitchFamily="34" charset="0"/>
              <a:buChar char="•"/>
            </a:pPr>
            <a:r>
              <a:rPr lang="en-US" sz="1800" b="1" dirty="0" smtClean="0"/>
              <a:t>Annual Catch Limit </a:t>
            </a:r>
            <a:r>
              <a:rPr lang="en-US" sz="1800" b="1" dirty="0" smtClean="0">
                <a:solidFill>
                  <a:srgbClr val="FF0000"/>
                </a:solidFill>
              </a:rPr>
              <a:t>(ACL) </a:t>
            </a:r>
            <a:r>
              <a:rPr lang="en-US" sz="1800" b="1" dirty="0" smtClean="0"/>
              <a:t>= (recommended F) times (Current Biomass)</a:t>
            </a:r>
          </a:p>
          <a:p>
            <a:pPr eaLnBrk="1" hangingPunct="1">
              <a:lnSpc>
                <a:spcPct val="125000"/>
              </a:lnSpc>
              <a:buFont typeface="Arial" pitchFamily="34" charset="0"/>
              <a:buChar char="•"/>
            </a:pPr>
            <a:r>
              <a:rPr lang="en-US" sz="1800" b="1" dirty="0" smtClean="0"/>
              <a:t>The maximum long-term average catch that the stock can produce is </a:t>
            </a:r>
            <a:r>
              <a:rPr lang="en-US" sz="1800" b="1" dirty="0" smtClean="0">
                <a:solidFill>
                  <a:srgbClr val="FF0000"/>
                </a:solidFill>
              </a:rPr>
              <a:t>MSY</a:t>
            </a:r>
            <a:r>
              <a:rPr lang="en-US" sz="1800" b="1" dirty="0" smtClean="0"/>
              <a:t> </a:t>
            </a:r>
          </a:p>
        </p:txBody>
      </p:sp>
    </p:spTree>
    <p:extLst>
      <p:ext uri="{BB962C8B-B14F-4D97-AF65-F5344CB8AC3E}">
        <p14:creationId xmlns:p14="http://schemas.microsoft.com/office/powerpoint/2010/main" val="17981960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0" y="609600"/>
            <a:ext cx="9144000" cy="609600"/>
          </a:xfrm>
        </p:spPr>
        <p:txBody>
          <a:bodyPr>
            <a:normAutofit/>
          </a:bodyPr>
          <a:lstStyle/>
          <a:p>
            <a:pPr algn="ctr" eaLnBrk="1" hangingPunct="1"/>
            <a:r>
              <a:rPr lang="en-US" sz="3200" b="1" dirty="0" smtClean="0"/>
              <a:t>What is a “Stock”?</a:t>
            </a:r>
          </a:p>
        </p:txBody>
      </p:sp>
      <p:sp>
        <p:nvSpPr>
          <p:cNvPr id="13317" name="Rectangle 3"/>
          <p:cNvSpPr>
            <a:spLocks noGrp="1" noChangeArrowheads="1"/>
          </p:cNvSpPr>
          <p:nvPr>
            <p:ph idx="1"/>
          </p:nvPr>
        </p:nvSpPr>
        <p:spPr>
          <a:xfrm>
            <a:off x="762000" y="1676400"/>
            <a:ext cx="4191000" cy="4572000"/>
          </a:xfrm>
        </p:spPr>
        <p:txBody>
          <a:bodyPr/>
          <a:lstStyle/>
          <a:p>
            <a:pPr eaLnBrk="1" hangingPunct="1">
              <a:lnSpc>
                <a:spcPct val="90000"/>
              </a:lnSpc>
            </a:pPr>
            <a:r>
              <a:rPr lang="en-US" sz="2800" dirty="0" smtClean="0"/>
              <a:t>A group of individuals of the same species</a:t>
            </a:r>
          </a:p>
          <a:p>
            <a:pPr eaLnBrk="1" hangingPunct="1">
              <a:lnSpc>
                <a:spcPct val="90000"/>
              </a:lnSpc>
            </a:pPr>
            <a:r>
              <a:rPr lang="en-US" sz="2800" dirty="0" smtClean="0"/>
              <a:t>That inhabit the same geographic region</a:t>
            </a:r>
          </a:p>
          <a:p>
            <a:pPr eaLnBrk="1" hangingPunct="1">
              <a:lnSpc>
                <a:spcPct val="90000"/>
              </a:lnSpc>
            </a:pPr>
            <a:r>
              <a:rPr lang="en-US" sz="2800" dirty="0" smtClean="0"/>
              <a:t>And that interbreed when mature</a:t>
            </a:r>
          </a:p>
          <a:p>
            <a:pPr eaLnBrk="1" hangingPunct="1">
              <a:lnSpc>
                <a:spcPct val="90000"/>
              </a:lnSpc>
            </a:pPr>
            <a:r>
              <a:rPr lang="en-US" sz="2800" dirty="0" smtClean="0"/>
              <a:t>Multi-species complex </a:t>
            </a:r>
            <a:r>
              <a:rPr lang="en-US" sz="2800" dirty="0" smtClean="0">
                <a:sym typeface="Euclid Symbol" pitchFamily="18" charset="2"/>
              </a:rPr>
              <a:t> true biological stock</a:t>
            </a:r>
            <a:endParaRPr lang="en-US" sz="2800" dirty="0" smtClean="0"/>
          </a:p>
        </p:txBody>
      </p:sp>
      <p:sp>
        <p:nvSpPr>
          <p:cNvPr id="13318" name="Oval 4"/>
          <p:cNvSpPr>
            <a:spLocks noChangeArrowheads="1"/>
          </p:cNvSpPr>
          <p:nvPr/>
        </p:nvSpPr>
        <p:spPr bwMode="auto">
          <a:xfrm>
            <a:off x="5257800" y="1524000"/>
            <a:ext cx="2743200" cy="1905000"/>
          </a:xfrm>
          <a:prstGeom prst="ellipse">
            <a:avLst/>
          </a:prstGeom>
          <a:solidFill>
            <a:schemeClr val="bg1"/>
          </a:solidFill>
          <a:ln w="9525">
            <a:solidFill>
              <a:schemeClr val="tx2"/>
            </a:solidFill>
            <a:round/>
            <a:headEnd/>
            <a:tailEnd/>
          </a:ln>
        </p:spPr>
        <p:txBody>
          <a:bodyPr wrap="none" anchor="ctr"/>
          <a:lstStyle/>
          <a:p>
            <a:pPr algn="ctr"/>
            <a:r>
              <a:rPr lang="en-US" sz="2400" b="0" dirty="0">
                <a:solidFill>
                  <a:schemeClr val="tx2"/>
                </a:solidFill>
                <a:latin typeface="Verdana" pitchFamily="34" charset="0"/>
              </a:rPr>
              <a:t>Northern Stock</a:t>
            </a:r>
          </a:p>
        </p:txBody>
      </p:sp>
      <p:sp>
        <p:nvSpPr>
          <p:cNvPr id="13319" name="AutoShape 5"/>
          <p:cNvSpPr>
            <a:spLocks noChangeArrowheads="1"/>
          </p:cNvSpPr>
          <p:nvPr/>
        </p:nvSpPr>
        <p:spPr bwMode="auto">
          <a:xfrm>
            <a:off x="5943600" y="2819400"/>
            <a:ext cx="1600200" cy="304800"/>
          </a:xfrm>
          <a:prstGeom prst="curvedUpArrow">
            <a:avLst>
              <a:gd name="adj1" fmla="val 105000"/>
              <a:gd name="adj2" fmla="val 210000"/>
              <a:gd name="adj3" fmla="val 33333"/>
            </a:avLst>
          </a:prstGeom>
          <a:solidFill>
            <a:schemeClr val="accent1"/>
          </a:solidFill>
          <a:ln w="9525">
            <a:solidFill>
              <a:schemeClr val="tx1"/>
            </a:solidFill>
            <a:miter lim="800000"/>
            <a:headEnd/>
            <a:tailEnd/>
          </a:ln>
        </p:spPr>
        <p:txBody>
          <a:bodyPr wrap="none" anchor="ctr"/>
          <a:lstStyle/>
          <a:p>
            <a:endParaRPr lang="en-US"/>
          </a:p>
        </p:txBody>
      </p:sp>
      <p:sp>
        <p:nvSpPr>
          <p:cNvPr id="13320" name="AutoShape 6"/>
          <p:cNvSpPr>
            <a:spLocks noChangeArrowheads="1"/>
          </p:cNvSpPr>
          <p:nvPr/>
        </p:nvSpPr>
        <p:spPr bwMode="auto">
          <a:xfrm flipH="1">
            <a:off x="5791200" y="1828800"/>
            <a:ext cx="1676400" cy="304800"/>
          </a:xfrm>
          <a:prstGeom prst="curvedDownArrow">
            <a:avLst>
              <a:gd name="adj1" fmla="val 110000"/>
              <a:gd name="adj2" fmla="val 220000"/>
              <a:gd name="adj3" fmla="val 51042"/>
            </a:avLst>
          </a:prstGeom>
          <a:solidFill>
            <a:schemeClr val="accent1"/>
          </a:solidFill>
          <a:ln w="9525">
            <a:solidFill>
              <a:schemeClr val="tx1"/>
            </a:solidFill>
            <a:miter lim="800000"/>
            <a:headEnd/>
            <a:tailEnd/>
          </a:ln>
        </p:spPr>
        <p:txBody>
          <a:bodyPr wrap="none" anchor="ctr"/>
          <a:lstStyle/>
          <a:p>
            <a:endParaRPr lang="en-US"/>
          </a:p>
        </p:txBody>
      </p:sp>
      <p:sp>
        <p:nvSpPr>
          <p:cNvPr id="13321" name="Oval 7"/>
          <p:cNvSpPr>
            <a:spLocks noChangeArrowheads="1"/>
          </p:cNvSpPr>
          <p:nvPr/>
        </p:nvSpPr>
        <p:spPr bwMode="auto">
          <a:xfrm>
            <a:off x="5410200" y="3962400"/>
            <a:ext cx="2743200" cy="1905000"/>
          </a:xfrm>
          <a:prstGeom prst="ellipse">
            <a:avLst/>
          </a:prstGeom>
          <a:solidFill>
            <a:schemeClr val="bg1"/>
          </a:solidFill>
          <a:ln w="9525">
            <a:solidFill>
              <a:schemeClr val="tx2"/>
            </a:solidFill>
            <a:round/>
            <a:headEnd/>
            <a:tailEnd/>
          </a:ln>
        </p:spPr>
        <p:txBody>
          <a:bodyPr wrap="none" anchor="ctr"/>
          <a:lstStyle/>
          <a:p>
            <a:pPr algn="ctr"/>
            <a:r>
              <a:rPr lang="en-US" sz="2400" b="0" dirty="0">
                <a:solidFill>
                  <a:schemeClr val="tx2"/>
                </a:solidFill>
                <a:latin typeface="Verdana" pitchFamily="34" charset="0"/>
              </a:rPr>
              <a:t>Southern Stock</a:t>
            </a:r>
          </a:p>
        </p:txBody>
      </p:sp>
      <p:sp>
        <p:nvSpPr>
          <p:cNvPr id="13322" name="AutoShape 8"/>
          <p:cNvSpPr>
            <a:spLocks noChangeArrowheads="1"/>
          </p:cNvSpPr>
          <p:nvPr/>
        </p:nvSpPr>
        <p:spPr bwMode="auto">
          <a:xfrm>
            <a:off x="6019800" y="5181600"/>
            <a:ext cx="1600200" cy="304800"/>
          </a:xfrm>
          <a:prstGeom prst="curvedUpArrow">
            <a:avLst>
              <a:gd name="adj1" fmla="val 105000"/>
              <a:gd name="adj2" fmla="val 210000"/>
              <a:gd name="adj3" fmla="val 33333"/>
            </a:avLst>
          </a:prstGeom>
          <a:solidFill>
            <a:schemeClr val="accent1"/>
          </a:solidFill>
          <a:ln w="9525">
            <a:solidFill>
              <a:schemeClr val="tx1"/>
            </a:solidFill>
            <a:miter lim="800000"/>
            <a:headEnd/>
            <a:tailEnd/>
          </a:ln>
        </p:spPr>
        <p:txBody>
          <a:bodyPr wrap="none" anchor="ctr"/>
          <a:lstStyle/>
          <a:p>
            <a:endParaRPr lang="en-US"/>
          </a:p>
        </p:txBody>
      </p:sp>
      <p:sp>
        <p:nvSpPr>
          <p:cNvPr id="13323" name="AutoShape 9"/>
          <p:cNvSpPr>
            <a:spLocks noChangeArrowheads="1"/>
          </p:cNvSpPr>
          <p:nvPr/>
        </p:nvSpPr>
        <p:spPr bwMode="auto">
          <a:xfrm flipH="1">
            <a:off x="5791200" y="4267200"/>
            <a:ext cx="1676400" cy="304800"/>
          </a:xfrm>
          <a:prstGeom prst="curvedDownArrow">
            <a:avLst>
              <a:gd name="adj1" fmla="val 110000"/>
              <a:gd name="adj2" fmla="val 220000"/>
              <a:gd name="adj3" fmla="val 51042"/>
            </a:avLst>
          </a:prstGeom>
          <a:solidFill>
            <a:schemeClr val="accent1"/>
          </a:solidFill>
          <a:ln w="9525">
            <a:solidFill>
              <a:schemeClr val="tx1"/>
            </a:solidFill>
            <a:miter lim="800000"/>
            <a:headEnd/>
            <a:tailEnd/>
          </a:ln>
        </p:spPr>
        <p:txBody>
          <a:bodyPr wrap="none" anchor="ctr"/>
          <a:lstStyle/>
          <a:p>
            <a:endParaRPr lang="en-US"/>
          </a:p>
        </p:txBody>
      </p:sp>
      <p:sp>
        <p:nvSpPr>
          <p:cNvPr id="13324" name="AutoShape 10" descr="5%"/>
          <p:cNvSpPr>
            <a:spLocks noChangeArrowheads="1"/>
          </p:cNvSpPr>
          <p:nvPr/>
        </p:nvSpPr>
        <p:spPr bwMode="auto">
          <a:xfrm>
            <a:off x="6477000" y="3505200"/>
            <a:ext cx="533400" cy="381000"/>
          </a:xfrm>
          <a:prstGeom prst="upDownArrow">
            <a:avLst>
              <a:gd name="adj1" fmla="val 50000"/>
              <a:gd name="adj2" fmla="val 20000"/>
            </a:avLst>
          </a:prstGeom>
          <a:pattFill prst="pct5">
            <a:fgClr>
              <a:schemeClr val="tx1"/>
            </a:fgClr>
            <a:bgClr>
              <a:srgbClr val="FFFFFF"/>
            </a:bgClr>
          </a:pattFill>
          <a:ln w="9525" cap="rnd">
            <a:solidFill>
              <a:schemeClr val="tx1"/>
            </a:solidFill>
            <a:prstDash val="sysDot"/>
            <a:miter lim="800000"/>
            <a:headEnd/>
            <a:tailEnd/>
          </a:ln>
        </p:spPr>
        <p:txBody>
          <a:bodyPr wrap="none" anchor="ctr"/>
          <a:lstStyle/>
          <a:p>
            <a:endParaRPr lang="en-US"/>
          </a:p>
        </p:txBody>
      </p:sp>
    </p:spTree>
    <p:extLst>
      <p:ext uri="{BB962C8B-B14F-4D97-AF65-F5344CB8AC3E}">
        <p14:creationId xmlns:p14="http://schemas.microsoft.com/office/powerpoint/2010/main" val="14886138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7"/>
          <p:cNvSpPr>
            <a:spLocks noGrp="1" noChangeArrowheads="1"/>
          </p:cNvSpPr>
          <p:nvPr>
            <p:ph type="title"/>
          </p:nvPr>
        </p:nvSpPr>
        <p:spPr>
          <a:xfrm>
            <a:off x="0" y="381000"/>
            <a:ext cx="9144000" cy="685800"/>
          </a:xfrm>
        </p:spPr>
        <p:txBody>
          <a:bodyPr>
            <a:normAutofit/>
          </a:bodyPr>
          <a:lstStyle/>
          <a:p>
            <a:pPr algn="ctr" eaLnBrk="1" hangingPunct="1"/>
            <a:r>
              <a:rPr lang="en-US" sz="3200" b="1" dirty="0" smtClean="0">
                <a:solidFill>
                  <a:schemeClr val="accent1"/>
                </a:solidFill>
              </a:rPr>
              <a:t>Stock Assessment</a:t>
            </a:r>
          </a:p>
        </p:txBody>
      </p:sp>
      <p:sp>
        <p:nvSpPr>
          <p:cNvPr id="14" name="Oval 2"/>
          <p:cNvSpPr>
            <a:spLocks noChangeArrowheads="1"/>
          </p:cNvSpPr>
          <p:nvPr/>
        </p:nvSpPr>
        <p:spPr bwMode="auto">
          <a:xfrm>
            <a:off x="1600200" y="3255818"/>
            <a:ext cx="4724400" cy="1392382"/>
          </a:xfrm>
          <a:prstGeom prst="ellipse">
            <a:avLst/>
          </a:prstGeom>
          <a:solidFill>
            <a:schemeClr val="bg1">
              <a:lumMod val="85000"/>
            </a:schemeClr>
          </a:solidFill>
          <a:ln w="12700">
            <a:solidFill>
              <a:schemeClr val="tx2"/>
            </a:solidFill>
            <a:round/>
            <a:headEnd/>
            <a:tailEnd/>
          </a:ln>
          <a:effectLst>
            <a:outerShdw dist="107763" dir="2700000" algn="ctr" rotWithShape="0">
              <a:schemeClr val="bg2"/>
            </a:outerShdw>
          </a:effectLst>
        </p:spPr>
        <p:txBody>
          <a:bodyPr lIns="92075" tIns="46038" rIns="92075" bIns="46038" anchor="ctr"/>
          <a:lstStyle/>
          <a:p>
            <a:pPr algn="ctr" eaLnBrk="0" hangingPunct="0">
              <a:defRPr/>
            </a:pPr>
            <a:r>
              <a:rPr lang="en-US" sz="1800" b="1" u="sng" dirty="0">
                <a:solidFill>
                  <a:srgbClr val="FF0000"/>
                </a:solidFill>
                <a:ea typeface="+mn-ea"/>
              </a:rPr>
              <a:t>POPULATION </a:t>
            </a:r>
            <a:r>
              <a:rPr lang="en-US" sz="1800" b="1" u="sng" dirty="0" smtClean="0">
                <a:solidFill>
                  <a:srgbClr val="FF0000"/>
                </a:solidFill>
                <a:ea typeface="+mn-ea"/>
              </a:rPr>
              <a:t>MODEL</a:t>
            </a:r>
          </a:p>
          <a:p>
            <a:pPr algn="ctr" eaLnBrk="0" hangingPunct="0">
              <a:defRPr/>
            </a:pPr>
            <a:r>
              <a:rPr lang="en-US" sz="1800" b="1" dirty="0" smtClean="0">
                <a:solidFill>
                  <a:schemeClr val="tx2"/>
                </a:solidFill>
                <a:ea typeface="+mn-ea"/>
              </a:rPr>
              <a:t>Calculates time series of</a:t>
            </a:r>
            <a:endParaRPr lang="en-US" sz="1800" b="1" dirty="0">
              <a:solidFill>
                <a:schemeClr val="tx2"/>
              </a:solidFill>
              <a:ea typeface="+mn-ea"/>
            </a:endParaRPr>
          </a:p>
          <a:p>
            <a:pPr algn="ctr" eaLnBrk="0" hangingPunct="0">
              <a:defRPr/>
            </a:pPr>
            <a:r>
              <a:rPr lang="en-US" sz="1800" b="1" dirty="0" smtClean="0">
                <a:solidFill>
                  <a:schemeClr val="tx2"/>
                </a:solidFill>
                <a:ea typeface="+mn-ea"/>
              </a:rPr>
              <a:t>Fish Abundance and Mortality</a:t>
            </a:r>
            <a:endParaRPr lang="en-US" sz="1800" b="1" dirty="0">
              <a:solidFill>
                <a:schemeClr val="tx2"/>
              </a:solidFill>
              <a:ea typeface="+mn-ea"/>
            </a:endParaRPr>
          </a:p>
        </p:txBody>
      </p:sp>
      <p:sp>
        <p:nvSpPr>
          <p:cNvPr id="15" name="Line 3"/>
          <p:cNvSpPr>
            <a:spLocks noChangeShapeType="1"/>
          </p:cNvSpPr>
          <p:nvPr/>
        </p:nvSpPr>
        <p:spPr bwMode="auto">
          <a:xfrm flipV="1">
            <a:off x="2286000" y="4724400"/>
            <a:ext cx="1676400" cy="381000"/>
          </a:xfrm>
          <a:prstGeom prst="line">
            <a:avLst/>
          </a:prstGeom>
          <a:noFill/>
          <a:ln w="38100">
            <a:solidFill>
              <a:schemeClr val="tx2"/>
            </a:solidFill>
            <a:round/>
            <a:headEnd type="stealth" w="med" len="lg"/>
            <a:tailEnd type="none" w="sm" len="sm"/>
          </a:ln>
        </p:spPr>
        <p:txBody>
          <a:bodyPr wrap="none" anchor="ctr"/>
          <a:lstStyle/>
          <a:p>
            <a:endParaRPr lang="en-US"/>
          </a:p>
        </p:txBody>
      </p:sp>
      <p:sp>
        <p:nvSpPr>
          <p:cNvPr id="16" name="Oval 4"/>
          <p:cNvSpPr>
            <a:spLocks noChangeArrowheads="1"/>
          </p:cNvSpPr>
          <p:nvPr/>
        </p:nvSpPr>
        <p:spPr bwMode="auto">
          <a:xfrm>
            <a:off x="685800" y="5181600"/>
            <a:ext cx="3200400" cy="914400"/>
          </a:xfrm>
          <a:prstGeom prst="ellipse">
            <a:avLst/>
          </a:prstGeom>
          <a:solidFill>
            <a:schemeClr val="bg1">
              <a:lumMod val="85000"/>
            </a:schemeClr>
          </a:solidFill>
          <a:ln w="12700">
            <a:solidFill>
              <a:schemeClr val="tx2"/>
            </a:solidFill>
            <a:round/>
            <a:headEnd/>
            <a:tailEnd/>
          </a:ln>
          <a:effectLst>
            <a:outerShdw dist="107763" dir="2700000" algn="ctr" rotWithShape="0">
              <a:schemeClr val="bg2"/>
            </a:outerShdw>
          </a:effectLst>
        </p:spPr>
        <p:txBody>
          <a:bodyPr lIns="92075" tIns="46038" rIns="92075" bIns="46038" anchor="ctr"/>
          <a:lstStyle/>
          <a:p>
            <a:pPr algn="ctr" eaLnBrk="0" hangingPunct="0">
              <a:defRPr/>
            </a:pPr>
            <a:r>
              <a:rPr lang="en-US" sz="1800" b="1" u="sng" dirty="0" smtClean="0">
                <a:solidFill>
                  <a:srgbClr val="FF0000"/>
                </a:solidFill>
                <a:ea typeface="+mn-ea"/>
              </a:rPr>
              <a:t>STATUS</a:t>
            </a:r>
          </a:p>
          <a:p>
            <a:pPr algn="ctr" eaLnBrk="0" hangingPunct="0">
              <a:defRPr/>
            </a:pPr>
            <a:r>
              <a:rPr lang="en-US" sz="1800" b="1" dirty="0" smtClean="0">
                <a:solidFill>
                  <a:schemeClr val="tx2"/>
                </a:solidFill>
                <a:ea typeface="+mn-ea"/>
              </a:rPr>
              <a:t>Overfishing?</a:t>
            </a:r>
          </a:p>
          <a:p>
            <a:pPr algn="ctr" eaLnBrk="0" hangingPunct="0">
              <a:defRPr/>
            </a:pPr>
            <a:r>
              <a:rPr lang="en-US" sz="1800" b="1" dirty="0" smtClean="0">
                <a:solidFill>
                  <a:schemeClr val="tx2"/>
                </a:solidFill>
                <a:ea typeface="+mn-ea"/>
              </a:rPr>
              <a:t>Overfished?</a:t>
            </a:r>
            <a:endParaRPr lang="en-US" sz="1800" b="1" dirty="0">
              <a:solidFill>
                <a:schemeClr val="tx2"/>
              </a:solidFill>
              <a:ea typeface="+mn-ea"/>
            </a:endParaRPr>
          </a:p>
        </p:txBody>
      </p:sp>
      <p:sp>
        <p:nvSpPr>
          <p:cNvPr id="17" name="Oval 5"/>
          <p:cNvSpPr>
            <a:spLocks noChangeArrowheads="1"/>
          </p:cNvSpPr>
          <p:nvPr/>
        </p:nvSpPr>
        <p:spPr bwMode="auto">
          <a:xfrm>
            <a:off x="4038600" y="5181600"/>
            <a:ext cx="3276600" cy="914400"/>
          </a:xfrm>
          <a:prstGeom prst="ellipse">
            <a:avLst/>
          </a:prstGeom>
          <a:solidFill>
            <a:schemeClr val="bg1">
              <a:lumMod val="85000"/>
            </a:schemeClr>
          </a:solidFill>
          <a:ln w="12700">
            <a:solidFill>
              <a:schemeClr val="tx2"/>
            </a:solidFill>
            <a:round/>
            <a:headEnd/>
            <a:tailEnd/>
          </a:ln>
          <a:effectLst>
            <a:outerShdw dist="107763" dir="2700000" algn="ctr" rotWithShape="0">
              <a:schemeClr val="bg2"/>
            </a:outerShdw>
          </a:effectLst>
        </p:spPr>
        <p:txBody>
          <a:bodyPr lIns="92075" tIns="46038" rIns="92075" bIns="46038" anchor="ctr"/>
          <a:lstStyle/>
          <a:p>
            <a:pPr algn="ctr" eaLnBrk="0" hangingPunct="0">
              <a:defRPr/>
            </a:pPr>
            <a:r>
              <a:rPr lang="en-US" sz="1800" b="1" u="sng" dirty="0" smtClean="0">
                <a:solidFill>
                  <a:srgbClr val="FF0000"/>
                </a:solidFill>
                <a:latin typeface="Arial" charset="0"/>
                <a:ea typeface="+mn-ea"/>
                <a:cs typeface="+mn-cs"/>
              </a:rPr>
              <a:t>FORECAST</a:t>
            </a:r>
          </a:p>
          <a:p>
            <a:pPr algn="ctr" eaLnBrk="0" hangingPunct="0">
              <a:defRPr/>
            </a:pPr>
            <a:r>
              <a:rPr lang="en-US" sz="1800" b="1" dirty="0" smtClean="0">
                <a:solidFill>
                  <a:schemeClr val="tx2"/>
                </a:solidFill>
                <a:latin typeface="Arial" charset="0"/>
                <a:ea typeface="+mn-ea"/>
                <a:cs typeface="+mn-cs"/>
              </a:rPr>
              <a:t>Annual Catch Limit</a:t>
            </a:r>
            <a:endParaRPr lang="en-US" sz="1800" b="1" dirty="0">
              <a:solidFill>
                <a:schemeClr val="tx2"/>
              </a:solidFill>
              <a:latin typeface="Arial" charset="0"/>
              <a:ea typeface="+mn-ea"/>
              <a:cs typeface="+mn-cs"/>
            </a:endParaRPr>
          </a:p>
        </p:txBody>
      </p:sp>
      <p:sp>
        <p:nvSpPr>
          <p:cNvPr id="18" name="Line 6"/>
          <p:cNvSpPr>
            <a:spLocks noChangeShapeType="1"/>
          </p:cNvSpPr>
          <p:nvPr/>
        </p:nvSpPr>
        <p:spPr bwMode="auto">
          <a:xfrm flipH="1" flipV="1">
            <a:off x="4033838" y="4724400"/>
            <a:ext cx="1681162" cy="381000"/>
          </a:xfrm>
          <a:prstGeom prst="line">
            <a:avLst/>
          </a:prstGeom>
          <a:noFill/>
          <a:ln w="38100">
            <a:solidFill>
              <a:schemeClr val="tx2"/>
            </a:solidFill>
            <a:round/>
            <a:headEnd type="stealth" w="med" len="lg"/>
            <a:tailEnd type="none" w="sm" len="sm"/>
          </a:ln>
        </p:spPr>
        <p:txBody>
          <a:bodyPr wrap="none" anchor="ctr"/>
          <a:lstStyle/>
          <a:p>
            <a:endParaRPr lang="en-US"/>
          </a:p>
        </p:txBody>
      </p:sp>
      <p:sp>
        <p:nvSpPr>
          <p:cNvPr id="19" name="AutoShape 7"/>
          <p:cNvSpPr>
            <a:spLocks noChangeArrowheads="1"/>
          </p:cNvSpPr>
          <p:nvPr/>
        </p:nvSpPr>
        <p:spPr bwMode="auto">
          <a:xfrm>
            <a:off x="228600" y="1295400"/>
            <a:ext cx="2514600" cy="1295400"/>
          </a:xfrm>
          <a:prstGeom prst="roundRect">
            <a:avLst>
              <a:gd name="adj" fmla="val 16667"/>
            </a:avLst>
          </a:prstGeom>
          <a:solidFill>
            <a:schemeClr val="bg1">
              <a:lumMod val="85000"/>
            </a:schemeClr>
          </a:solidFill>
          <a:ln w="9525">
            <a:solidFill>
              <a:schemeClr val="tx2"/>
            </a:solidFill>
            <a:round/>
            <a:headEnd/>
            <a:tailEnd/>
          </a:ln>
        </p:spPr>
        <p:txBody>
          <a:bodyPr wrap="none"/>
          <a:lstStyle/>
          <a:p>
            <a:pPr algn="ctr" eaLnBrk="0" hangingPunct="0"/>
            <a:r>
              <a:rPr lang="en-US" sz="1800" b="1" u="sng" dirty="0">
                <a:solidFill>
                  <a:srgbClr val="FF0000"/>
                </a:solidFill>
              </a:rPr>
              <a:t>CATCH</a:t>
            </a:r>
          </a:p>
          <a:p>
            <a:pPr algn="ctr" eaLnBrk="0" hangingPunct="0"/>
            <a:r>
              <a:rPr lang="en-US" sz="1600" b="1" cap="all" dirty="0" smtClean="0">
                <a:solidFill>
                  <a:schemeClr val="tx2"/>
                </a:solidFill>
              </a:rPr>
              <a:t>Commercial,</a:t>
            </a:r>
          </a:p>
          <a:p>
            <a:pPr algn="ctr" eaLnBrk="0" hangingPunct="0"/>
            <a:r>
              <a:rPr lang="en-US" sz="1600" b="1" cap="all" dirty="0" smtClean="0">
                <a:solidFill>
                  <a:schemeClr val="tx2"/>
                </a:solidFill>
              </a:rPr>
              <a:t>Recreational,</a:t>
            </a:r>
          </a:p>
          <a:p>
            <a:pPr algn="ctr" eaLnBrk="0" hangingPunct="0"/>
            <a:r>
              <a:rPr lang="en-US" sz="1600" b="1" cap="all" dirty="0" err="1" smtClean="0">
                <a:solidFill>
                  <a:schemeClr val="tx2"/>
                </a:solidFill>
              </a:rPr>
              <a:t>Bycatch</a:t>
            </a:r>
            <a:r>
              <a:rPr lang="en-US" sz="1600" b="1" cap="all" dirty="0" smtClean="0">
                <a:solidFill>
                  <a:schemeClr val="tx2"/>
                </a:solidFill>
              </a:rPr>
              <a:t> (Observers)</a:t>
            </a:r>
            <a:endParaRPr lang="en-US" sz="1600" b="1" cap="all" dirty="0">
              <a:solidFill>
                <a:schemeClr val="tx2"/>
              </a:solidFill>
            </a:endParaRPr>
          </a:p>
        </p:txBody>
      </p:sp>
      <p:sp>
        <p:nvSpPr>
          <p:cNvPr id="20" name="AutoShape 8"/>
          <p:cNvSpPr>
            <a:spLocks noChangeArrowheads="1"/>
          </p:cNvSpPr>
          <p:nvPr/>
        </p:nvSpPr>
        <p:spPr bwMode="auto">
          <a:xfrm>
            <a:off x="5410200" y="1308265"/>
            <a:ext cx="2286000" cy="1295400"/>
          </a:xfrm>
          <a:prstGeom prst="roundRect">
            <a:avLst>
              <a:gd name="adj" fmla="val 16667"/>
            </a:avLst>
          </a:prstGeom>
          <a:solidFill>
            <a:schemeClr val="bg1">
              <a:lumMod val="85000"/>
            </a:schemeClr>
          </a:solidFill>
          <a:ln w="9525">
            <a:solidFill>
              <a:schemeClr val="tx2"/>
            </a:solidFill>
            <a:round/>
            <a:headEnd/>
            <a:tailEnd/>
          </a:ln>
        </p:spPr>
        <p:txBody>
          <a:bodyPr wrap="none"/>
          <a:lstStyle/>
          <a:p>
            <a:pPr algn="ctr" eaLnBrk="0" hangingPunct="0"/>
            <a:r>
              <a:rPr lang="en-US" sz="1800" b="1" u="sng" dirty="0">
                <a:solidFill>
                  <a:srgbClr val="FF0000"/>
                </a:solidFill>
              </a:rPr>
              <a:t>BIOLOGY</a:t>
            </a:r>
            <a:endParaRPr lang="en-US" sz="1600" b="1" dirty="0">
              <a:solidFill>
                <a:srgbClr val="FF0000"/>
              </a:solidFill>
            </a:endParaRPr>
          </a:p>
          <a:p>
            <a:pPr algn="ctr" eaLnBrk="0" hangingPunct="0"/>
            <a:r>
              <a:rPr lang="en-US" sz="1600" b="1" dirty="0">
                <a:solidFill>
                  <a:schemeClr val="tx2"/>
                </a:solidFill>
              </a:rPr>
              <a:t> </a:t>
            </a:r>
            <a:r>
              <a:rPr lang="en-US" sz="1600" b="1" dirty="0" smtClean="0">
                <a:solidFill>
                  <a:schemeClr val="tx2"/>
                </a:solidFill>
              </a:rPr>
              <a:t>AGE, GROWTH</a:t>
            </a:r>
            <a:r>
              <a:rPr lang="en-US" sz="1600" b="1" dirty="0">
                <a:solidFill>
                  <a:schemeClr val="tx2"/>
                </a:solidFill>
              </a:rPr>
              <a:t>, </a:t>
            </a:r>
          </a:p>
          <a:p>
            <a:pPr algn="ctr" eaLnBrk="0" hangingPunct="0"/>
            <a:r>
              <a:rPr lang="en-US" sz="1600" b="1" dirty="0">
                <a:solidFill>
                  <a:schemeClr val="tx2"/>
                </a:solidFill>
              </a:rPr>
              <a:t> MATURITY</a:t>
            </a:r>
          </a:p>
        </p:txBody>
      </p:sp>
      <p:sp>
        <p:nvSpPr>
          <p:cNvPr id="21" name="AutoShape 9"/>
          <p:cNvSpPr>
            <a:spLocks noChangeArrowheads="1"/>
          </p:cNvSpPr>
          <p:nvPr/>
        </p:nvSpPr>
        <p:spPr bwMode="auto">
          <a:xfrm>
            <a:off x="2814638" y="1295400"/>
            <a:ext cx="2519362" cy="1295400"/>
          </a:xfrm>
          <a:prstGeom prst="roundRect">
            <a:avLst>
              <a:gd name="adj" fmla="val 16667"/>
            </a:avLst>
          </a:prstGeom>
          <a:solidFill>
            <a:schemeClr val="bg1">
              <a:lumMod val="85000"/>
            </a:schemeClr>
          </a:solidFill>
          <a:ln w="9525">
            <a:solidFill>
              <a:schemeClr val="tx2"/>
            </a:solidFill>
            <a:round/>
            <a:headEnd/>
            <a:tailEnd/>
          </a:ln>
        </p:spPr>
        <p:txBody>
          <a:bodyPr wrap="square"/>
          <a:lstStyle/>
          <a:p>
            <a:pPr algn="ctr" eaLnBrk="0" hangingPunct="0">
              <a:defRPr/>
            </a:pPr>
            <a:r>
              <a:rPr lang="en-US" sz="1800" b="1" u="sng" dirty="0">
                <a:solidFill>
                  <a:srgbClr val="FF0000"/>
                </a:solidFill>
              </a:rPr>
              <a:t>ABUNDANCE </a:t>
            </a:r>
            <a:endParaRPr lang="en-US" sz="1800" b="1" u="sng" dirty="0" smtClean="0">
              <a:solidFill>
                <a:srgbClr val="FF0000"/>
              </a:solidFill>
            </a:endParaRPr>
          </a:p>
          <a:p>
            <a:pPr algn="ctr" eaLnBrk="0" hangingPunct="0">
              <a:defRPr/>
            </a:pPr>
            <a:r>
              <a:rPr lang="en-US" sz="1600" b="1" dirty="0" smtClean="0">
                <a:solidFill>
                  <a:schemeClr val="tx2"/>
                </a:solidFill>
              </a:rPr>
              <a:t>NOAA VESSEL and CHARTER SURVEYS,</a:t>
            </a:r>
          </a:p>
          <a:p>
            <a:pPr algn="ctr" eaLnBrk="0" hangingPunct="0">
              <a:defRPr/>
            </a:pPr>
            <a:r>
              <a:rPr lang="en-US" sz="1600" b="1" dirty="0" smtClean="0">
                <a:solidFill>
                  <a:schemeClr val="tx2"/>
                </a:solidFill>
              </a:rPr>
              <a:t>FISHERY CATCH RATE</a:t>
            </a:r>
            <a:endParaRPr lang="en-US" sz="1600" b="1" dirty="0">
              <a:solidFill>
                <a:schemeClr val="tx2"/>
              </a:solidFill>
            </a:endParaRPr>
          </a:p>
        </p:txBody>
      </p:sp>
      <p:sp>
        <p:nvSpPr>
          <p:cNvPr id="22" name="Line 10"/>
          <p:cNvSpPr>
            <a:spLocks noChangeShapeType="1"/>
          </p:cNvSpPr>
          <p:nvPr/>
        </p:nvSpPr>
        <p:spPr bwMode="auto">
          <a:xfrm>
            <a:off x="1600200" y="2590800"/>
            <a:ext cx="2362200" cy="609600"/>
          </a:xfrm>
          <a:prstGeom prst="line">
            <a:avLst/>
          </a:prstGeom>
          <a:noFill/>
          <a:ln w="28575">
            <a:solidFill>
              <a:schemeClr val="tx2"/>
            </a:solidFill>
            <a:round/>
            <a:headEnd/>
            <a:tailEnd type="triangle" w="lg" len="lg"/>
          </a:ln>
        </p:spPr>
        <p:txBody>
          <a:bodyPr wrap="none" anchor="ctr"/>
          <a:lstStyle/>
          <a:p>
            <a:endParaRPr lang="en-US"/>
          </a:p>
        </p:txBody>
      </p:sp>
      <p:sp>
        <p:nvSpPr>
          <p:cNvPr id="23" name="Line 11"/>
          <p:cNvSpPr>
            <a:spLocks noChangeShapeType="1"/>
          </p:cNvSpPr>
          <p:nvPr/>
        </p:nvSpPr>
        <p:spPr bwMode="auto">
          <a:xfrm flipH="1">
            <a:off x="3962400" y="2590800"/>
            <a:ext cx="0" cy="609600"/>
          </a:xfrm>
          <a:prstGeom prst="line">
            <a:avLst/>
          </a:prstGeom>
          <a:noFill/>
          <a:ln w="28575">
            <a:solidFill>
              <a:schemeClr val="tx2"/>
            </a:solidFill>
            <a:round/>
            <a:headEnd/>
            <a:tailEnd type="triangle" w="lg" len="lg"/>
          </a:ln>
        </p:spPr>
        <p:txBody>
          <a:bodyPr wrap="none" anchor="ctr"/>
          <a:lstStyle/>
          <a:p>
            <a:endParaRPr lang="en-US"/>
          </a:p>
        </p:txBody>
      </p:sp>
      <p:sp>
        <p:nvSpPr>
          <p:cNvPr id="24" name="Line 12"/>
          <p:cNvSpPr>
            <a:spLocks noChangeShapeType="1"/>
          </p:cNvSpPr>
          <p:nvPr/>
        </p:nvSpPr>
        <p:spPr bwMode="auto">
          <a:xfrm flipH="1">
            <a:off x="3962400" y="2590800"/>
            <a:ext cx="2362200" cy="609600"/>
          </a:xfrm>
          <a:prstGeom prst="line">
            <a:avLst/>
          </a:prstGeom>
          <a:noFill/>
          <a:ln w="28575">
            <a:solidFill>
              <a:schemeClr val="tx2"/>
            </a:solidFill>
            <a:round/>
            <a:headEnd/>
            <a:tailEnd type="triangle" w="lg" len="lg"/>
          </a:ln>
        </p:spPr>
        <p:txBody>
          <a:bodyPr wrap="none" anchor="ctr"/>
          <a:lstStyle/>
          <a:p>
            <a:endParaRPr lang="en-US"/>
          </a:p>
        </p:txBody>
      </p:sp>
      <p:sp>
        <p:nvSpPr>
          <p:cNvPr id="25" name="AutoShape 13"/>
          <p:cNvSpPr>
            <a:spLocks noChangeArrowheads="1"/>
          </p:cNvSpPr>
          <p:nvPr/>
        </p:nvSpPr>
        <p:spPr bwMode="auto">
          <a:xfrm>
            <a:off x="6781800" y="2743200"/>
            <a:ext cx="2057400" cy="1295400"/>
          </a:xfrm>
          <a:prstGeom prst="roundRect">
            <a:avLst>
              <a:gd name="adj" fmla="val 16667"/>
            </a:avLst>
          </a:prstGeom>
          <a:solidFill>
            <a:schemeClr val="bg1">
              <a:lumMod val="85000"/>
            </a:schemeClr>
          </a:solidFill>
          <a:ln w="9525">
            <a:solidFill>
              <a:schemeClr val="tx2"/>
            </a:solidFill>
            <a:round/>
            <a:headEnd/>
            <a:tailEnd/>
          </a:ln>
        </p:spPr>
        <p:txBody>
          <a:bodyPr wrap="none" anchor="ctr"/>
          <a:lstStyle/>
          <a:p>
            <a:pPr eaLnBrk="0" hangingPunct="0"/>
            <a:r>
              <a:rPr lang="en-US" sz="1400" b="1" u="sng" dirty="0">
                <a:solidFill>
                  <a:srgbClr val="FF0000"/>
                </a:solidFill>
              </a:rPr>
              <a:t>ADVANCED MODELS</a:t>
            </a:r>
          </a:p>
          <a:p>
            <a:pPr eaLnBrk="0" hangingPunct="0"/>
            <a:r>
              <a:rPr lang="en-US" sz="1400" b="1" dirty="0">
                <a:solidFill>
                  <a:schemeClr val="tx2"/>
                </a:solidFill>
              </a:rPr>
              <a:t>  HABITAT</a:t>
            </a:r>
          </a:p>
          <a:p>
            <a:pPr eaLnBrk="0" hangingPunct="0"/>
            <a:r>
              <a:rPr lang="en-US" sz="1400" b="1" dirty="0">
                <a:solidFill>
                  <a:schemeClr val="tx2"/>
                </a:solidFill>
              </a:rPr>
              <a:t>  CLIMATE</a:t>
            </a:r>
          </a:p>
          <a:p>
            <a:pPr eaLnBrk="0" hangingPunct="0"/>
            <a:r>
              <a:rPr lang="en-US" sz="1400" b="1" dirty="0">
                <a:solidFill>
                  <a:schemeClr val="tx2"/>
                </a:solidFill>
              </a:rPr>
              <a:t>  ECOSYSTEM</a:t>
            </a:r>
          </a:p>
          <a:p>
            <a:pPr eaLnBrk="0" hangingPunct="0"/>
            <a:r>
              <a:rPr lang="en-US" sz="1400" b="1" dirty="0">
                <a:solidFill>
                  <a:schemeClr val="tx2"/>
                </a:solidFill>
              </a:rPr>
              <a:t>  MANMADE STRESS</a:t>
            </a:r>
            <a:endParaRPr lang="en-US" sz="1400" b="1" dirty="0">
              <a:solidFill>
                <a:schemeClr val="tx2"/>
              </a:solidFill>
              <a:latin typeface="Times New Roman" pitchFamily="18" charset="0"/>
            </a:endParaRPr>
          </a:p>
        </p:txBody>
      </p:sp>
      <p:sp>
        <p:nvSpPr>
          <p:cNvPr id="26" name="Line 14"/>
          <p:cNvSpPr>
            <a:spLocks noChangeShapeType="1"/>
          </p:cNvSpPr>
          <p:nvPr/>
        </p:nvSpPr>
        <p:spPr bwMode="auto">
          <a:xfrm flipH="1">
            <a:off x="6324600" y="3352800"/>
            <a:ext cx="457200" cy="436418"/>
          </a:xfrm>
          <a:prstGeom prst="line">
            <a:avLst/>
          </a:prstGeom>
          <a:noFill/>
          <a:ln w="25400">
            <a:solidFill>
              <a:schemeClr val="tx2"/>
            </a:solidFill>
            <a:prstDash val="sysDot"/>
            <a:round/>
            <a:headEnd/>
            <a:tailEnd type="triangle" w="lg" len="lg"/>
          </a:ln>
        </p:spPr>
        <p:txBody>
          <a:bodyPr wrap="square" anchor="ctr">
            <a:spAutoFit/>
          </a:bodyPr>
          <a:lstStyle/>
          <a:p>
            <a:endParaRPr lang="en-US"/>
          </a:p>
        </p:txBody>
      </p:sp>
      <p:sp>
        <p:nvSpPr>
          <p:cNvPr id="27" name="AutoShape 15"/>
          <p:cNvSpPr>
            <a:spLocks noChangeArrowheads="1"/>
          </p:cNvSpPr>
          <p:nvPr/>
        </p:nvSpPr>
        <p:spPr bwMode="auto">
          <a:xfrm>
            <a:off x="6781800" y="4343400"/>
            <a:ext cx="2057400" cy="533400"/>
          </a:xfrm>
          <a:prstGeom prst="roundRect">
            <a:avLst>
              <a:gd name="adj" fmla="val 16667"/>
            </a:avLst>
          </a:prstGeom>
          <a:solidFill>
            <a:schemeClr val="bg1">
              <a:lumMod val="85000"/>
            </a:schemeClr>
          </a:solidFill>
          <a:ln w="9525">
            <a:solidFill>
              <a:schemeClr val="tx2"/>
            </a:solidFill>
            <a:round/>
            <a:headEnd/>
            <a:tailEnd/>
          </a:ln>
        </p:spPr>
        <p:txBody>
          <a:bodyPr wrap="none" anchor="ctr"/>
          <a:lstStyle/>
          <a:p>
            <a:pPr eaLnBrk="0" hangingPunct="0"/>
            <a:r>
              <a:rPr lang="en-US" sz="1400" b="1" u="sng" dirty="0">
                <a:solidFill>
                  <a:srgbClr val="FF0000"/>
                </a:solidFill>
              </a:rPr>
              <a:t>SOCIOECONOMICS</a:t>
            </a:r>
            <a:endParaRPr lang="en-US" sz="1400" b="1" u="sng" dirty="0">
              <a:solidFill>
                <a:srgbClr val="FF0000"/>
              </a:solidFill>
              <a:latin typeface="Times New Roman" pitchFamily="18" charset="0"/>
            </a:endParaRPr>
          </a:p>
        </p:txBody>
      </p:sp>
      <p:sp>
        <p:nvSpPr>
          <p:cNvPr id="28" name="Line 16"/>
          <p:cNvSpPr>
            <a:spLocks noChangeShapeType="1"/>
          </p:cNvSpPr>
          <p:nvPr/>
        </p:nvSpPr>
        <p:spPr bwMode="auto">
          <a:xfrm flipH="1">
            <a:off x="5791200" y="4648200"/>
            <a:ext cx="990600" cy="457200"/>
          </a:xfrm>
          <a:prstGeom prst="line">
            <a:avLst/>
          </a:prstGeom>
          <a:noFill/>
          <a:ln w="25400">
            <a:solidFill>
              <a:schemeClr val="tx2"/>
            </a:solidFill>
            <a:prstDash val="sysDot"/>
            <a:round/>
            <a:headEnd/>
            <a:tailEnd type="triangle" w="lg" len="lg"/>
          </a:ln>
        </p:spPr>
        <p:txBody>
          <a:bodyPr anchor="ctr">
            <a:spAutoFit/>
          </a:bodyPr>
          <a:lstStyle/>
          <a:p>
            <a:endParaRPr lang="en-US"/>
          </a:p>
        </p:txBody>
      </p:sp>
    </p:spTree>
    <p:extLst>
      <p:ext uri="{BB962C8B-B14F-4D97-AF65-F5344CB8AC3E}">
        <p14:creationId xmlns:p14="http://schemas.microsoft.com/office/powerpoint/2010/main" val="4237953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0" y="533400"/>
            <a:ext cx="9144000" cy="522516"/>
          </a:xfrm>
        </p:spPr>
        <p:txBody>
          <a:bodyPr>
            <a:noAutofit/>
          </a:bodyPr>
          <a:lstStyle/>
          <a:p>
            <a:pPr algn="ctr" eaLnBrk="1" hangingPunct="1"/>
            <a:r>
              <a:rPr lang="en-US" sz="3200" b="1" dirty="0" smtClean="0"/>
              <a:t>Total Catch</a:t>
            </a:r>
          </a:p>
        </p:txBody>
      </p:sp>
      <p:sp>
        <p:nvSpPr>
          <p:cNvPr id="17413" name="Rectangle 3"/>
          <p:cNvSpPr>
            <a:spLocks noGrp="1" noChangeArrowheads="1"/>
          </p:cNvSpPr>
          <p:nvPr>
            <p:ph idx="1"/>
          </p:nvPr>
        </p:nvSpPr>
        <p:spPr>
          <a:xfrm>
            <a:off x="609600" y="1371600"/>
            <a:ext cx="7772400" cy="4876800"/>
          </a:xfrm>
        </p:spPr>
        <p:txBody>
          <a:bodyPr>
            <a:normAutofit fontScale="85000" lnSpcReduction="20000"/>
          </a:bodyPr>
          <a:lstStyle/>
          <a:p>
            <a:pPr eaLnBrk="1" hangingPunct="1"/>
            <a:r>
              <a:rPr lang="en-US" sz="3300" b="1" dirty="0" smtClean="0"/>
              <a:t>A dead fish is a dead fish; count ‘</a:t>
            </a:r>
            <a:r>
              <a:rPr lang="en-US" sz="3300" b="1" dirty="0" err="1" smtClean="0"/>
              <a:t>em</a:t>
            </a:r>
            <a:r>
              <a:rPr lang="en-US" sz="3300" b="1" dirty="0" smtClean="0"/>
              <a:t> all</a:t>
            </a:r>
          </a:p>
          <a:p>
            <a:pPr lvl="1" eaLnBrk="1" hangingPunct="1"/>
            <a:r>
              <a:rPr lang="en-US" sz="2800" b="1" dirty="0" smtClean="0"/>
              <a:t>Commercial retained</a:t>
            </a:r>
          </a:p>
          <a:p>
            <a:pPr lvl="1"/>
            <a:r>
              <a:rPr lang="en-US" sz="2800" b="1" dirty="0"/>
              <a:t>Recreational </a:t>
            </a:r>
            <a:r>
              <a:rPr lang="en-US" sz="2800" b="1" dirty="0" smtClean="0"/>
              <a:t>kept</a:t>
            </a:r>
          </a:p>
          <a:p>
            <a:pPr lvl="1" eaLnBrk="1" hangingPunct="1"/>
            <a:r>
              <a:rPr lang="en-US" sz="2800" b="1" dirty="0" smtClean="0"/>
              <a:t>Commercial &amp; recreational discard/release</a:t>
            </a:r>
          </a:p>
          <a:p>
            <a:pPr lvl="2"/>
            <a:r>
              <a:rPr lang="en-US" sz="2100" b="1" dirty="0" smtClean="0"/>
              <a:t>%Survival of discard &amp; released</a:t>
            </a:r>
          </a:p>
          <a:p>
            <a:pPr lvl="1" eaLnBrk="1" hangingPunct="1"/>
            <a:r>
              <a:rPr lang="en-US" sz="2800" b="1" dirty="0" smtClean="0"/>
              <a:t>Research take</a:t>
            </a:r>
          </a:p>
          <a:p>
            <a:pPr marL="457200" lvl="1" indent="0" eaLnBrk="1" hangingPunct="1">
              <a:buNone/>
            </a:pPr>
            <a:endParaRPr lang="en-US" sz="2400" b="1" dirty="0" smtClean="0"/>
          </a:p>
          <a:p>
            <a:r>
              <a:rPr lang="en-US" b="1" dirty="0" smtClean="0"/>
              <a:t>Data Sources</a:t>
            </a:r>
          </a:p>
          <a:p>
            <a:pPr lvl="1"/>
            <a:r>
              <a:rPr lang="en-US" b="1" dirty="0" smtClean="0"/>
              <a:t>Fishery Information Networks:  State-federal-Commission</a:t>
            </a:r>
          </a:p>
          <a:p>
            <a:pPr lvl="1"/>
            <a:r>
              <a:rPr lang="en-US" b="1" dirty="0" smtClean="0"/>
              <a:t>Fishery Statistics</a:t>
            </a:r>
          </a:p>
          <a:p>
            <a:pPr lvl="1"/>
            <a:r>
              <a:rPr lang="en-US" b="1" dirty="0" smtClean="0"/>
              <a:t>Observer Programs</a:t>
            </a:r>
          </a:p>
          <a:p>
            <a:pPr lvl="1"/>
            <a:r>
              <a:rPr lang="en-US" b="1" dirty="0" smtClean="0"/>
              <a:t>Marine Recreational Information Program</a:t>
            </a:r>
          </a:p>
          <a:p>
            <a:pPr lvl="1" eaLnBrk="1" hangingPunct="1"/>
            <a:endParaRPr lang="en-US" sz="2400" b="1" dirty="0" smtClean="0"/>
          </a:p>
        </p:txBody>
      </p:sp>
    </p:spTree>
    <p:extLst>
      <p:ext uri="{BB962C8B-B14F-4D97-AF65-F5344CB8AC3E}">
        <p14:creationId xmlns:p14="http://schemas.microsoft.com/office/powerpoint/2010/main" val="173970584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2_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20922</TotalTime>
  <Words>4053</Words>
  <Application>Microsoft Office PowerPoint</Application>
  <PresentationFormat>On-screen Show (4:3)</PresentationFormat>
  <Paragraphs>504</Paragraphs>
  <Slides>44</Slides>
  <Notes>40</Notes>
  <HiddenSlides>0</HiddenSlides>
  <MMClips>0</MMClips>
  <ScaleCrop>false</ScaleCrop>
  <HeadingPairs>
    <vt:vector size="4" baseType="variant">
      <vt:variant>
        <vt:lpstr>Theme</vt:lpstr>
      </vt:variant>
      <vt:variant>
        <vt:i4>10</vt:i4>
      </vt:variant>
      <vt:variant>
        <vt:lpstr>Slide Titles</vt:lpstr>
      </vt:variant>
      <vt:variant>
        <vt:i4>44</vt:i4>
      </vt:variant>
    </vt:vector>
  </HeadingPairs>
  <TitlesOfParts>
    <vt:vector size="54" baseType="lpstr">
      <vt:lpstr>Custom Design</vt:lpstr>
      <vt:lpstr>NOAA Title Options</vt:lpstr>
      <vt:lpstr>NOAA Fisheries Content Slides</vt:lpstr>
      <vt:lpstr>NOAA Divider Slides</vt:lpstr>
      <vt:lpstr>1_NOAA Title Options</vt:lpstr>
      <vt:lpstr>1_NOAA Fisheries Content Slides</vt:lpstr>
      <vt:lpstr>1_NOAA Divider Slides</vt:lpstr>
      <vt:lpstr>2_NOAA Title Options</vt:lpstr>
      <vt:lpstr>2_NOAA Fisheries Content Slides</vt:lpstr>
      <vt:lpstr>2_NOAA Divider Slides</vt:lpstr>
      <vt:lpstr>Stock Assessments in Support of U.S. Fisheries</vt:lpstr>
      <vt:lpstr>Presentation Outline</vt:lpstr>
      <vt:lpstr>MSFCMA:  National Standards 1, 2, 3</vt:lpstr>
      <vt:lpstr>Fishery Management Plans</vt:lpstr>
      <vt:lpstr>Stock Assessment  / Council Process</vt:lpstr>
      <vt:lpstr>Assessment Jargon</vt:lpstr>
      <vt:lpstr>What is a “Stock”?</vt:lpstr>
      <vt:lpstr>Stock Assessment</vt:lpstr>
      <vt:lpstr>Total Catch</vt:lpstr>
      <vt:lpstr>Why Fishery-Independent Surveys?</vt:lpstr>
      <vt:lpstr>Example:  Bering Sea bottom trawl survey</vt:lpstr>
      <vt:lpstr>Advanced Technology</vt:lpstr>
      <vt:lpstr>Fish Biology and Life History</vt:lpstr>
      <vt:lpstr>Quiz Time!!!  Which of these is NOT a Critical Assessment Data Component?</vt:lpstr>
      <vt:lpstr>What is a Stock Assessment?</vt:lpstr>
      <vt:lpstr>Start with Example Close to Home</vt:lpstr>
      <vt:lpstr>Switch to Fish and Fishing</vt:lpstr>
      <vt:lpstr>Fishery Production Concepts</vt:lpstr>
      <vt:lpstr>How Hard Can We Fish?</vt:lpstr>
      <vt:lpstr>Production Model - Reality</vt:lpstr>
      <vt:lpstr>Direct Fishing Effects on Numbers at Age</vt:lpstr>
      <vt:lpstr>Age-Structured Data Provide Details</vt:lpstr>
      <vt:lpstr>Sablefish Assessment in Gulf of Alaska</vt:lpstr>
      <vt:lpstr>PowerPoint Presentation</vt:lpstr>
      <vt:lpstr>Status of 130 Assessed Stocks</vt:lpstr>
      <vt:lpstr>Pro-Active, Short-Term Advice</vt:lpstr>
      <vt:lpstr>Annual Catch Reference Points (per Nat. Std. 1 Guidelines – 2009)</vt:lpstr>
      <vt:lpstr>OFL Control Rules</vt:lpstr>
      <vt:lpstr>PowerPoint Presentation</vt:lpstr>
      <vt:lpstr>Annual Catch Reference Points (per Nat. Std. 1 Guidelines – 2009)</vt:lpstr>
      <vt:lpstr>Limit and Target Control Rules</vt:lpstr>
      <vt:lpstr>Control Rule Performance </vt:lpstr>
      <vt:lpstr>Control Rule Performance </vt:lpstr>
      <vt:lpstr>Control Rule Performance </vt:lpstr>
      <vt:lpstr>Control Rule Performance </vt:lpstr>
      <vt:lpstr>Management Strategy Evaluation</vt:lpstr>
      <vt:lpstr>Data-Poor Situation</vt:lpstr>
      <vt:lpstr>Quiz Time!!!  When assessments cannot calculate uncertainty, SSCs should set ABC:</vt:lpstr>
      <vt:lpstr>Summary</vt:lpstr>
      <vt:lpstr>For More Information</vt:lpstr>
      <vt:lpstr>Group Exercise</vt:lpstr>
      <vt:lpstr>BACK-UP SLIDES</vt:lpstr>
      <vt:lpstr>What does it mean to prevent overfishing?</vt:lpstr>
      <vt:lpstr>How/When is overfishing measured?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Magnuson-Stevens Act: Legislative Comparison</dc:title>
  <dc:creator>Todd and Laura Cimo</dc:creator>
  <cp:lastModifiedBy>Richard Methot</cp:lastModifiedBy>
  <cp:revision>788</cp:revision>
  <cp:lastPrinted>2012-10-15T13:30:23Z</cp:lastPrinted>
  <dcterms:created xsi:type="dcterms:W3CDTF">2006-01-22T23:31:03Z</dcterms:created>
  <dcterms:modified xsi:type="dcterms:W3CDTF">2014-10-17T21:20:16Z</dcterms:modified>
</cp:coreProperties>
</file>